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56" r:id="rId2"/>
    <p:sldId id="257" r:id="rId3"/>
    <p:sldId id="258" r:id="rId4"/>
    <p:sldId id="260" r:id="rId5"/>
    <p:sldId id="261" r:id="rId6"/>
    <p:sldId id="262" r:id="rId7"/>
    <p:sldId id="263" r:id="rId8"/>
    <p:sldId id="290" r:id="rId9"/>
    <p:sldId id="291" r:id="rId10"/>
    <p:sldId id="289" r:id="rId11"/>
    <p:sldId id="292" r:id="rId12"/>
    <p:sldId id="293" r:id="rId13"/>
    <p:sldId id="266" r:id="rId14"/>
    <p:sldId id="267" r:id="rId15"/>
    <p:sldId id="269" r:id="rId16"/>
    <p:sldId id="271" r:id="rId17"/>
    <p:sldId id="270" r:id="rId18"/>
    <p:sldId id="284" r:id="rId19"/>
    <p:sldId id="278" r:id="rId20"/>
    <p:sldId id="285" r:id="rId21"/>
    <p:sldId id="288" r:id="rId22"/>
    <p:sldId id="276" r:id="rId23"/>
    <p:sldId id="282" r:id="rId24"/>
    <p:sldId id="286" r:id="rId25"/>
    <p:sldId id="273" r:id="rId26"/>
    <p:sldId id="287" r:id="rId27"/>
    <p:sldId id="283" r:id="rId28"/>
    <p:sldId id="281" r:id="rId2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309" autoAdjust="0"/>
    <p:restoredTop sz="94660"/>
  </p:normalViewPr>
  <p:slideViewPr>
    <p:cSldViewPr snapToGrid="0" showGuides="1">
      <p:cViewPr varScale="1">
        <p:scale>
          <a:sx n="70" d="100"/>
          <a:sy n="70" d="100"/>
        </p:scale>
        <p:origin x="198"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2FDFBE-DCCC-4172-B4FB-D7E6FA59CAA8}" type="datetimeFigureOut">
              <a:rPr lang="en-US" smtClean="0"/>
              <a:t>9/30/2019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2B1648-C82D-40DA-8B36-64D642ED27A3}" type="slidenum">
              <a:rPr lang="en-US" smtClean="0"/>
              <a:t>‹#›</a:t>
            </a:fld>
            <a:endParaRPr lang="en-US"/>
          </a:p>
        </p:txBody>
      </p:sp>
    </p:spTree>
    <p:extLst>
      <p:ext uri="{BB962C8B-B14F-4D97-AF65-F5344CB8AC3E}">
        <p14:creationId xmlns:p14="http://schemas.microsoft.com/office/powerpoint/2010/main" val="1935882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A study of nearly 5 million veterans using National Death Index data and treatment data from electronic health records found that diagnoses of any substance use disorder were associated with increased suicide risk. Among persons with OUD, the suicide risk was 87 in 100,000 — six times the general U.S. population rate of 14 in 100,000; even after controlling for other suicide risk factors such as coexisting psychiatric diagnoses, OUD more than doubled the risk of suicide among women and increased the risk among men by 30%.</a:t>
            </a:r>
          </a:p>
          <a:p>
            <a:endParaRPr lang="en-US" dirty="0" smtClean="0">
              <a:effectLst/>
            </a:endParaRPr>
          </a:p>
          <a:p>
            <a:endParaRPr lang="en-US" dirty="0" smtClean="0">
              <a:effectLst/>
            </a:endParaRPr>
          </a:p>
          <a:p>
            <a:r>
              <a:rPr lang="en-US" dirty="0" smtClean="0">
                <a:effectLst/>
              </a:rPr>
              <a:t>Similarly, 2014 data from the National Survey of Drug Use and Health showed that an OUD involving prescription opioids was associated with an increase of 40 to 60% in the risk of suicidal ideation, after controlling for overall health and psychiatric conditions. People using opioids regularly were at greatest risk: they were about 75% more likely to make suicide plans and twice as likely to attempt suicide as people who did not report any opioid use. </a:t>
            </a:r>
            <a:endParaRPr lang="en-US" dirty="0"/>
          </a:p>
        </p:txBody>
      </p:sp>
      <p:sp>
        <p:nvSpPr>
          <p:cNvPr id="4" name="Slide Number Placeholder 3"/>
          <p:cNvSpPr>
            <a:spLocks noGrp="1"/>
          </p:cNvSpPr>
          <p:nvPr>
            <p:ph type="sldNum" sz="quarter" idx="10"/>
          </p:nvPr>
        </p:nvSpPr>
        <p:spPr/>
        <p:txBody>
          <a:bodyPr/>
          <a:lstStyle/>
          <a:p>
            <a:fld id="{522B1648-C82D-40DA-8B36-64D642ED27A3}" type="slidenum">
              <a:rPr lang="en-US" smtClean="0"/>
              <a:t>16</a:t>
            </a:fld>
            <a:endParaRPr lang="en-US"/>
          </a:p>
        </p:txBody>
      </p:sp>
    </p:spTree>
    <p:extLst>
      <p:ext uri="{BB962C8B-B14F-4D97-AF65-F5344CB8AC3E}">
        <p14:creationId xmlns:p14="http://schemas.microsoft.com/office/powerpoint/2010/main" val="526433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Benzodiazepines have an important place in medicine, but their uses are nearly always short-term or intermittent, e.g. not every day, nor for prolonged periods of time. </a:t>
            </a:r>
          </a:p>
          <a:p>
            <a:r>
              <a:rPr lang="en-US" sz="1200" kern="1200" dirty="0" smtClean="0">
                <a:solidFill>
                  <a:schemeClr val="tx1"/>
                </a:solidFill>
                <a:effectLst/>
                <a:latin typeface="+mn-lt"/>
                <a:ea typeface="+mn-ea"/>
                <a:cs typeface="+mn-cs"/>
              </a:rPr>
              <a:t>Despite</a:t>
            </a:r>
            <a:r>
              <a:rPr lang="en-US" sz="1200" kern="1200" baseline="0" dirty="0" smtClean="0">
                <a:solidFill>
                  <a:schemeClr val="tx1"/>
                </a:solidFill>
                <a:effectLst/>
                <a:latin typeface="+mn-lt"/>
                <a:ea typeface="+mn-ea"/>
                <a:cs typeface="+mn-cs"/>
              </a:rPr>
              <a:t> FDA warnings, the co-prescription of opioids and benzodiazepines persist</a:t>
            </a:r>
          </a:p>
          <a:p>
            <a:r>
              <a:rPr lang="en-US" dirty="0" smtClean="0"/>
              <a:t>Vigilance is required when opioids and benzodiazepines are co-prescribed to patients</a:t>
            </a:r>
            <a:endParaRPr lang="en-US" dirty="0"/>
          </a:p>
        </p:txBody>
      </p:sp>
      <p:sp>
        <p:nvSpPr>
          <p:cNvPr id="4" name="Slide Number Placeholder 3"/>
          <p:cNvSpPr>
            <a:spLocks noGrp="1"/>
          </p:cNvSpPr>
          <p:nvPr>
            <p:ph type="sldNum" sz="quarter" idx="10"/>
          </p:nvPr>
        </p:nvSpPr>
        <p:spPr/>
        <p:txBody>
          <a:bodyPr/>
          <a:lstStyle/>
          <a:p>
            <a:fld id="{522B1648-C82D-40DA-8B36-64D642ED27A3}" type="slidenum">
              <a:rPr lang="en-US" smtClean="0"/>
              <a:t>24</a:t>
            </a:fld>
            <a:endParaRPr lang="en-US"/>
          </a:p>
        </p:txBody>
      </p:sp>
    </p:spTree>
    <p:extLst>
      <p:ext uri="{BB962C8B-B14F-4D97-AF65-F5344CB8AC3E}">
        <p14:creationId xmlns:p14="http://schemas.microsoft.com/office/powerpoint/2010/main" val="2019767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A069CB8-F204-4D06-B913-C5A26A89888A}"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B6E300-0A13-4A81-945A-7333C271A069}"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4671962-1EA4-46E7-BCB0-F36CE46D1A59}"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0BB376-B19C-488D-ABEB-03C7E6E9E3E0}"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9637A9-119A-49DA-BD12-AAC58B377D80}"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86F077B-A50F-4D64-8574-E2D6A98A5553}" type="datetimeFigureOut">
              <a:rPr lang="en-US" dirty="0"/>
              <a:t>9/30/2019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D9E2A62-1983-43A1-A163-D8AA46534C80}"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98F3E3B-34E3-4345-B2A1-994B83598A9C}" type="datetimeFigureOut">
              <a:rPr lang="en-US" dirty="0"/>
              <a:t>9/30/2019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D816C96-82A1-4D77-8ADA-627AC6FE3D65}" type="datetimeFigureOut">
              <a:rPr lang="en-US" dirty="0"/>
              <a:t>9/30/2019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1D102C1E-28F2-47E9-802D-339E64E2F920}" type="datetimeFigureOut">
              <a:rPr lang="en-US" dirty="0"/>
              <a:t>9/30/2019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4271A48-F18A-45B3-BC05-1E27DA3F88AF}" type="datetimeFigureOut">
              <a:rPr lang="en-US" dirty="0"/>
              <a:t>9/30/2019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B747F8-9654-4282-85D2-65F41AAE7A75}" type="datetimeFigureOut">
              <a:rPr lang="en-US" dirty="0"/>
              <a:t>9/30/2019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DC5B261-8843-42D1-AAFC-05E20E2D9B97}" type="datetimeFigureOut">
              <a:rPr lang="en-US" dirty="0"/>
              <a:t>9/30/2019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x.doi.org/10.2105/AJPH.2018.304585"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dx.doi.org/10.1016/j.addbeh.2017.02.012"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drugabuse.gov/related-topics/trends-statistics/overdose-death-rat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hyperlink" Target="https://doi.org/10.1136/bmj.j760" TargetMode="External"/><Relationship Id="rId4" Type="http://schemas.openxmlformats.org/officeDocument/2006/relationships/hyperlink" Target="https://psychcentral.com/news/2013/05/11/anxiety-symptoms-often-accompany-chronic-pain/54716.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wvpublic.org/post/over-2-million-children-being-raised-grandparents-opioid-crisis-puts-new-strain-grandfamilies#stream/0" TargetMode="External"/><Relationship Id="rId7" Type="http://schemas.openxmlformats.org/officeDocument/2006/relationships/image" Target="../media/image1.png"/><Relationship Id="rId2" Type="http://schemas.openxmlformats.org/officeDocument/2006/relationships/hyperlink" Target="https://www.acf.hhs.gov/media/press/2017/number-of-children-in-foster-care-continues-to-increase" TargetMode="External"/><Relationship Id="rId1" Type="http://schemas.openxmlformats.org/officeDocument/2006/relationships/slideLayout" Target="../slideLayouts/slideLayout2.xml"/><Relationship Id="rId6" Type="http://schemas.openxmlformats.org/officeDocument/2006/relationships/hyperlink" Target="http://dx.doi.org/10.1016/j.addbeh.2017.02.012" TargetMode="External"/><Relationship Id="rId5" Type="http://schemas.openxmlformats.org/officeDocument/2006/relationships/hyperlink" Target="http://dx.doi.org/10.1001/jamapediatrics.2016.2154" TargetMode="External"/><Relationship Id="rId4" Type="http://schemas.openxmlformats.org/officeDocument/2006/relationships/hyperlink" Target="https://www.drugabuse.gov/related-topics/trends-statistics/infographics/dramatic-increases-in-maternal-opioid-use-neonatal-abstinence-syndrome" TargetMode="External"/></Relationships>
</file>

<file path=ppt/slides/_rels/slide26.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dirty="0" smtClean="0"/>
              <a:t>Medically Treated or </a:t>
            </a:r>
            <a:r>
              <a:rPr lang="en-US" sz="6600" smtClean="0"/>
              <a:t>Dangerously </a:t>
            </a:r>
            <a:r>
              <a:rPr lang="en-US" sz="6600" smtClean="0"/>
              <a:t>Numb</a:t>
            </a:r>
            <a:endParaRPr lang="en-US" sz="6600" dirty="0"/>
          </a:p>
        </p:txBody>
      </p:sp>
      <p:sp>
        <p:nvSpPr>
          <p:cNvPr id="3" name="Subtitle 2"/>
          <p:cNvSpPr>
            <a:spLocks noGrp="1"/>
          </p:cNvSpPr>
          <p:nvPr>
            <p:ph type="subTitle" idx="1"/>
          </p:nvPr>
        </p:nvSpPr>
        <p:spPr/>
        <p:txBody>
          <a:bodyPr/>
          <a:lstStyle/>
          <a:p>
            <a:r>
              <a:rPr lang="en-US" dirty="0" smtClean="0"/>
              <a:t>Kimberly Swanson, Ph.D.</a:t>
            </a:r>
          </a:p>
          <a:p>
            <a:r>
              <a:rPr lang="en-US" dirty="0" smtClean="0"/>
              <a:t>Chair Central Oregon Pain Standards Task Force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1" y="4929186"/>
            <a:ext cx="3983060" cy="1338870"/>
          </a:xfrm>
          <a:prstGeom prst="rect">
            <a:avLst/>
          </a:prstGeom>
        </p:spPr>
      </p:pic>
    </p:spTree>
    <p:extLst>
      <p:ext uri="{BB962C8B-B14F-4D97-AF65-F5344CB8AC3E}">
        <p14:creationId xmlns:p14="http://schemas.microsoft.com/office/powerpoint/2010/main" val="5054599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We all Numb</a:t>
            </a:r>
            <a:endParaRPr lang="en-US" b="1" dirty="0"/>
          </a:p>
        </p:txBody>
      </p:sp>
      <p:sp>
        <p:nvSpPr>
          <p:cNvPr id="3" name="Content Placeholder 2"/>
          <p:cNvSpPr>
            <a:spLocks noGrp="1"/>
          </p:cNvSpPr>
          <p:nvPr>
            <p:ph idx="1"/>
          </p:nvPr>
        </p:nvSpPr>
        <p:spPr/>
        <p:txBody>
          <a:bodyPr>
            <a:normAutofit fontScale="85000" lnSpcReduction="20000"/>
          </a:bodyPr>
          <a:lstStyle/>
          <a:p>
            <a:r>
              <a:rPr lang="en-US" dirty="0" smtClean="0"/>
              <a:t>How we numb</a:t>
            </a:r>
          </a:p>
          <a:p>
            <a:pPr marL="457200" indent="-457200">
              <a:buFont typeface="+mj-lt"/>
              <a:buAutoNum type="arabicParenR"/>
            </a:pPr>
            <a:r>
              <a:rPr lang="en-US" dirty="0" smtClean="0"/>
              <a:t>Electronically</a:t>
            </a:r>
          </a:p>
          <a:p>
            <a:pPr marL="749808" lvl="1" indent="-457200">
              <a:buFont typeface="+mj-lt"/>
              <a:buAutoNum type="arabicParenR"/>
            </a:pPr>
            <a:r>
              <a:rPr lang="en-US" dirty="0" smtClean="0"/>
              <a:t>Television </a:t>
            </a:r>
          </a:p>
          <a:p>
            <a:pPr marL="749808" lvl="1" indent="-457200">
              <a:buFont typeface="+mj-lt"/>
              <a:buAutoNum type="arabicParenR"/>
            </a:pPr>
            <a:r>
              <a:rPr lang="en-US" dirty="0" smtClean="0"/>
              <a:t>Social Media</a:t>
            </a:r>
          </a:p>
          <a:p>
            <a:pPr marL="749808" lvl="1" indent="-457200">
              <a:buFont typeface="+mj-lt"/>
              <a:buAutoNum type="arabicParenR"/>
            </a:pPr>
            <a:r>
              <a:rPr lang="en-US" dirty="0" smtClean="0"/>
              <a:t>Video Games</a:t>
            </a:r>
          </a:p>
          <a:p>
            <a:pPr marL="457200" indent="-457200">
              <a:buFont typeface="+mj-lt"/>
              <a:buAutoNum type="arabicParenR"/>
            </a:pPr>
            <a:r>
              <a:rPr lang="en-US" dirty="0" smtClean="0"/>
              <a:t>Food</a:t>
            </a:r>
          </a:p>
          <a:p>
            <a:pPr marL="457200" indent="-457200">
              <a:buFont typeface="+mj-lt"/>
              <a:buAutoNum type="arabicParenR"/>
            </a:pPr>
            <a:r>
              <a:rPr lang="en-US" dirty="0" smtClean="0"/>
              <a:t>Shopping</a:t>
            </a:r>
          </a:p>
          <a:p>
            <a:pPr marL="457200" indent="-457200">
              <a:buFont typeface="+mj-lt"/>
              <a:buAutoNum type="arabicParenR"/>
            </a:pPr>
            <a:r>
              <a:rPr lang="en-US" dirty="0" smtClean="0"/>
              <a:t>Gambling</a:t>
            </a:r>
          </a:p>
          <a:p>
            <a:pPr marL="457200" indent="-457200">
              <a:buFont typeface="+mj-lt"/>
              <a:buAutoNum type="arabicParenR"/>
            </a:pPr>
            <a:r>
              <a:rPr lang="en-US" dirty="0" smtClean="0"/>
              <a:t>Sex</a:t>
            </a:r>
          </a:p>
          <a:p>
            <a:pPr marL="457200" indent="-457200">
              <a:buFont typeface="+mj-lt"/>
              <a:buAutoNum type="arabicParenR"/>
            </a:pPr>
            <a:r>
              <a:rPr lang="en-US" dirty="0" smtClean="0"/>
              <a:t>Perfectionism</a:t>
            </a:r>
          </a:p>
          <a:p>
            <a:pPr marL="457200" indent="-457200">
              <a:buFont typeface="+mj-lt"/>
              <a:buAutoNum type="arabicParenR"/>
            </a:pPr>
            <a:r>
              <a:rPr lang="en-US" dirty="0" smtClean="0"/>
              <a:t>Being Overly Busy</a:t>
            </a:r>
          </a:p>
          <a:p>
            <a:pPr marL="457200" indent="-457200">
              <a:buFont typeface="+mj-lt"/>
              <a:buAutoNum type="arabicParenR"/>
            </a:pPr>
            <a:r>
              <a:rPr lang="en-US" dirty="0" smtClean="0"/>
              <a:t>Alcohol and Other Substances of Abuse</a:t>
            </a:r>
          </a:p>
          <a:p>
            <a:pPr marL="457200" indent="-457200">
              <a:buFont typeface="+mj-lt"/>
              <a:buAutoNum type="arabicParenR"/>
            </a:pPr>
            <a:endParaRPr lang="en-US" dirty="0" smtClean="0"/>
          </a:p>
          <a:p>
            <a:pPr marL="457200" indent="-457200">
              <a:buFont typeface="+mj-lt"/>
              <a:buAutoNum type="arabicParen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1" y="4929186"/>
            <a:ext cx="3983060" cy="1338870"/>
          </a:xfrm>
          <a:prstGeom prst="rect">
            <a:avLst/>
          </a:prstGeom>
        </p:spPr>
      </p:pic>
    </p:spTree>
    <p:extLst>
      <p:ext uri="{BB962C8B-B14F-4D97-AF65-F5344CB8AC3E}">
        <p14:creationId xmlns:p14="http://schemas.microsoft.com/office/powerpoint/2010/main" val="102050893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We all Numb</a:t>
            </a:r>
          </a:p>
        </p:txBody>
      </p:sp>
      <p:sp>
        <p:nvSpPr>
          <p:cNvPr id="3" name="Content Placeholder 2"/>
          <p:cNvSpPr>
            <a:spLocks noGrp="1"/>
          </p:cNvSpPr>
          <p:nvPr>
            <p:ph idx="1"/>
          </p:nvPr>
        </p:nvSpPr>
        <p:spPr/>
        <p:txBody>
          <a:bodyPr/>
          <a:lstStyle/>
          <a:p>
            <a:r>
              <a:rPr lang="en-US" dirty="0" smtClean="0"/>
              <a:t>Why numbing does not really work…</a:t>
            </a:r>
          </a:p>
          <a:p>
            <a:endParaRPr lang="en-US" dirty="0"/>
          </a:p>
          <a:p>
            <a:pPr algn="ctr"/>
            <a:r>
              <a:rPr lang="en-US" dirty="0"/>
              <a:t>“When life loses its sharp edges, you are spared some pain, but you probably don’t feel the sharp pangs of joy either.”</a:t>
            </a:r>
          </a:p>
          <a:p>
            <a:pPr algn="ct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1" y="4929186"/>
            <a:ext cx="3983060" cy="1338870"/>
          </a:xfrm>
          <a:prstGeom prst="rect">
            <a:avLst/>
          </a:prstGeom>
        </p:spPr>
      </p:pic>
    </p:spTree>
    <p:extLst>
      <p:ext uri="{BB962C8B-B14F-4D97-AF65-F5344CB8AC3E}">
        <p14:creationId xmlns:p14="http://schemas.microsoft.com/office/powerpoint/2010/main" val="35965388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a:t>Background: </a:t>
            </a:r>
            <a:r>
              <a:rPr lang="en-US" altLang="en-US" sz="3600" dirty="0"/>
              <a:t>Population of Rx Opioid Users Is </a:t>
            </a:r>
            <a:r>
              <a:rPr lang="en-US" altLang="en-US" sz="3600" dirty="0" smtClean="0"/>
              <a:t>Heterogeneous</a:t>
            </a:r>
            <a:r>
              <a:rPr lang="en-US" altLang="en-US" sz="3600" dirty="0"/>
              <a:t/>
            </a:r>
            <a:br>
              <a:rPr lang="en-US" altLang="en-US" sz="3600" dirty="0"/>
            </a:br>
            <a:endParaRPr lang="en-US" sz="3600" dirty="0"/>
          </a:p>
        </p:txBody>
      </p:sp>
      <p:sp>
        <p:nvSpPr>
          <p:cNvPr id="3" name="Content Placeholder 2"/>
          <p:cNvSpPr>
            <a:spLocks noGrp="1"/>
          </p:cNvSpPr>
          <p:nvPr>
            <p:ph idx="1"/>
          </p:nvPr>
        </p:nvSpPr>
        <p:spPr>
          <a:xfrm>
            <a:off x="968375" y="1801149"/>
            <a:ext cx="10058400" cy="4023360"/>
          </a:xfrm>
        </p:spPr>
        <p:txBody>
          <a:bodyPr/>
          <a:lstStyle/>
          <a:p>
            <a:r>
              <a:rPr lang="en-US" altLang="en-US" dirty="0"/>
              <a:t>(</a:t>
            </a:r>
            <a:r>
              <a:rPr lang="en-US" altLang="en-US" dirty="0" err="1"/>
              <a:t>Passik</a:t>
            </a:r>
            <a:r>
              <a:rPr lang="en-US" altLang="en-US" dirty="0"/>
              <a:t>, 2008</a:t>
            </a:r>
            <a:r>
              <a:rPr lang="en-US" altLang="en-US" dirty="0" smtClean="0"/>
              <a:t>)</a:t>
            </a:r>
            <a:endParaRPr lang="en-US" dirty="0"/>
          </a:p>
        </p:txBody>
      </p:sp>
      <p:sp>
        <p:nvSpPr>
          <p:cNvPr id="5" name="Oval 8"/>
          <p:cNvSpPr>
            <a:spLocks noChangeArrowheads="1"/>
          </p:cNvSpPr>
          <p:nvPr/>
        </p:nvSpPr>
        <p:spPr bwMode="auto">
          <a:xfrm>
            <a:off x="743140" y="4367633"/>
            <a:ext cx="1187450" cy="625475"/>
          </a:xfrm>
          <a:prstGeom prst="ellipse">
            <a:avLst/>
          </a:prstGeom>
          <a:solidFill>
            <a:srgbClr val="FFFF00"/>
          </a:solidFill>
          <a:ln w="9525">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Addicted</a:t>
            </a:r>
          </a:p>
        </p:txBody>
      </p:sp>
      <p:sp>
        <p:nvSpPr>
          <p:cNvPr id="9" name="Oval 9"/>
          <p:cNvSpPr>
            <a:spLocks noChangeArrowheads="1"/>
          </p:cNvSpPr>
          <p:nvPr/>
        </p:nvSpPr>
        <p:spPr bwMode="auto">
          <a:xfrm>
            <a:off x="1688859" y="3680697"/>
            <a:ext cx="914400" cy="481012"/>
          </a:xfrm>
          <a:prstGeom prst="ellipse">
            <a:avLst/>
          </a:prstGeom>
          <a:solidFill>
            <a:srgbClr val="FFCC00"/>
          </a:solidFill>
          <a:ln w="9525">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Abuse</a:t>
            </a:r>
          </a:p>
        </p:txBody>
      </p:sp>
      <p:sp>
        <p:nvSpPr>
          <p:cNvPr id="11" name="Oval 10"/>
          <p:cNvSpPr>
            <a:spLocks noChangeArrowheads="1"/>
          </p:cNvSpPr>
          <p:nvPr/>
        </p:nvSpPr>
        <p:spPr bwMode="auto">
          <a:xfrm>
            <a:off x="2507374" y="3185766"/>
            <a:ext cx="1584325" cy="627063"/>
          </a:xfrm>
          <a:prstGeom prst="ellipse">
            <a:avLst/>
          </a:prstGeom>
          <a:solidFill>
            <a:srgbClr val="FF00FF"/>
          </a:solidFill>
          <a:ln w="9525">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Recreational</a:t>
            </a:r>
          </a:p>
        </p:txBody>
      </p:sp>
      <p:sp>
        <p:nvSpPr>
          <p:cNvPr id="13" name="Oval 11"/>
          <p:cNvSpPr>
            <a:spLocks noChangeArrowheads="1"/>
          </p:cNvSpPr>
          <p:nvPr/>
        </p:nvSpPr>
        <p:spPr bwMode="auto">
          <a:xfrm>
            <a:off x="4091699" y="2476524"/>
            <a:ext cx="1152525" cy="914400"/>
          </a:xfrm>
          <a:prstGeom prst="ellipse">
            <a:avLst/>
          </a:prstGeom>
          <a:solidFill>
            <a:srgbClr val="00FF00"/>
          </a:solidFill>
          <a:ln w="9525">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Self </a:t>
            </a:r>
          </a:p>
          <a:p>
            <a:pPr algn="ctr"/>
            <a:r>
              <a:rPr lang="en-US" altLang="en-US" b="0" dirty="0">
                <a:latin typeface="Verdana" panose="020B0604030504040204" pitchFamily="34" charset="0"/>
              </a:rPr>
              <a:t>Treater</a:t>
            </a:r>
          </a:p>
        </p:txBody>
      </p:sp>
      <p:sp>
        <p:nvSpPr>
          <p:cNvPr id="15" name="Oval 15"/>
          <p:cNvSpPr>
            <a:spLocks noChangeArrowheads="1"/>
          </p:cNvSpPr>
          <p:nvPr/>
        </p:nvSpPr>
        <p:spPr bwMode="auto">
          <a:xfrm>
            <a:off x="5857211" y="2476524"/>
            <a:ext cx="1223963" cy="914400"/>
          </a:xfrm>
          <a:prstGeom prst="ellipse">
            <a:avLst/>
          </a:prstGeom>
          <a:solidFill>
            <a:srgbClr val="00FF00"/>
          </a:solidFill>
          <a:ln w="9525" algn="ctr">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Adherent</a:t>
            </a:r>
          </a:p>
        </p:txBody>
      </p:sp>
      <p:sp>
        <p:nvSpPr>
          <p:cNvPr id="17" name="Oval 14"/>
          <p:cNvSpPr>
            <a:spLocks noChangeArrowheads="1"/>
          </p:cNvSpPr>
          <p:nvPr/>
        </p:nvSpPr>
        <p:spPr bwMode="auto">
          <a:xfrm>
            <a:off x="7306409" y="3029397"/>
            <a:ext cx="1265237" cy="939800"/>
          </a:xfrm>
          <a:prstGeom prst="ellipse">
            <a:avLst/>
          </a:prstGeom>
          <a:solidFill>
            <a:srgbClr val="FF00FF"/>
          </a:solidFill>
          <a:ln w="9525" algn="ctr">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Chemical </a:t>
            </a:r>
          </a:p>
          <a:p>
            <a:pPr algn="ctr"/>
            <a:r>
              <a:rPr lang="en-US" altLang="en-US" b="0" dirty="0">
                <a:latin typeface="Verdana" panose="020B0604030504040204" pitchFamily="34" charset="0"/>
              </a:rPr>
              <a:t>Coper</a:t>
            </a:r>
          </a:p>
        </p:txBody>
      </p:sp>
      <p:sp>
        <p:nvSpPr>
          <p:cNvPr id="19" name="Oval 13"/>
          <p:cNvSpPr>
            <a:spLocks noChangeArrowheads="1"/>
          </p:cNvSpPr>
          <p:nvPr/>
        </p:nvSpPr>
        <p:spPr bwMode="auto">
          <a:xfrm>
            <a:off x="8575248" y="3812829"/>
            <a:ext cx="1223962" cy="625475"/>
          </a:xfrm>
          <a:prstGeom prst="ellipse">
            <a:avLst/>
          </a:prstGeom>
          <a:solidFill>
            <a:srgbClr val="FFCC00"/>
          </a:solidFill>
          <a:ln w="9525" algn="ctr">
            <a:solidFill>
              <a:srgbClr val="000000"/>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altLang="en-US" sz="1800" b="0" i="0" u="none" strike="noStrike" kern="0" cap="none" spc="0" normalizeH="0" baseline="0" noProof="0" dirty="0" smtClean="0">
                <a:ln>
                  <a:noFill/>
                </a:ln>
                <a:solidFill>
                  <a:srgbClr val="000000"/>
                </a:solidFill>
                <a:effectLst/>
                <a:uLnTx/>
                <a:uFillTx/>
                <a:latin typeface="Verdana" panose="020B0604030504040204" pitchFamily="34" charset="0"/>
              </a:rPr>
              <a:t>Abuse</a:t>
            </a:r>
          </a:p>
        </p:txBody>
      </p:sp>
      <p:sp>
        <p:nvSpPr>
          <p:cNvPr id="20" name="Oval 12"/>
          <p:cNvSpPr>
            <a:spLocks noChangeArrowheads="1"/>
          </p:cNvSpPr>
          <p:nvPr/>
        </p:nvSpPr>
        <p:spPr bwMode="auto">
          <a:xfrm>
            <a:off x="9601225" y="4438304"/>
            <a:ext cx="1295400" cy="720725"/>
          </a:xfrm>
          <a:prstGeom prst="ellipse">
            <a:avLst/>
          </a:prstGeom>
          <a:solidFill>
            <a:srgbClr val="FFFF00"/>
          </a:solidFill>
          <a:ln w="9525" algn="ctr">
            <a:solidFill>
              <a:schemeClr val="tx1"/>
            </a:solidFill>
            <a:round/>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Addicted</a:t>
            </a:r>
          </a:p>
        </p:txBody>
      </p:sp>
      <p:sp>
        <p:nvSpPr>
          <p:cNvPr id="21" name="AutoShape 4"/>
          <p:cNvSpPr>
            <a:spLocks noChangeArrowheads="1"/>
          </p:cNvSpPr>
          <p:nvPr/>
        </p:nvSpPr>
        <p:spPr bwMode="auto">
          <a:xfrm>
            <a:off x="2548744" y="4087150"/>
            <a:ext cx="6767512" cy="2430462"/>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2147483646 h 21600"/>
              <a:gd name="T8" fmla="*/ 0 60000 65536"/>
              <a:gd name="T9" fmla="*/ 0 60000 65536"/>
              <a:gd name="T10" fmla="*/ 0 60000 65536"/>
              <a:gd name="T11" fmla="*/ 0 60000 65536"/>
              <a:gd name="T12" fmla="*/ 0 w 21600"/>
              <a:gd name="T13" fmla="*/ 0 h 21600"/>
              <a:gd name="T14" fmla="*/ 21600 w 21600"/>
              <a:gd name="T15" fmla="*/ 7713 h 21600"/>
            </a:gdLst>
            <a:ahLst/>
            <a:cxnLst>
              <a:cxn ang="T8">
                <a:pos x="T0" y="T1"/>
              </a:cxn>
              <a:cxn ang="T9">
                <a:pos x="T2" y="T3"/>
              </a:cxn>
              <a:cxn ang="T10">
                <a:pos x="T4" y="T5"/>
              </a:cxn>
              <a:cxn ang="T11">
                <a:pos x="T6" y="T7"/>
              </a:cxn>
            </a:cxnLst>
            <a:rect l="T12" t="T13" r="T14" b="T15"/>
            <a:pathLst>
              <a:path w="21600" h="21600">
                <a:moveTo>
                  <a:pt x="5400" y="10800"/>
                </a:moveTo>
                <a:cubicBezTo>
                  <a:pt x="5400" y="7817"/>
                  <a:pt x="7817" y="5400"/>
                  <a:pt x="10800" y="5400"/>
                </a:cubicBezTo>
                <a:cubicBezTo>
                  <a:pt x="13782" y="5399"/>
                  <a:pt x="16199" y="7817"/>
                  <a:pt x="16200" y="10799"/>
                </a:cubicBezTo>
                <a:lnTo>
                  <a:pt x="21600" y="10800"/>
                </a:lnTo>
                <a:cubicBezTo>
                  <a:pt x="21600" y="4835"/>
                  <a:pt x="16764" y="0"/>
                  <a:pt x="10800" y="0"/>
                </a:cubicBezTo>
                <a:cubicBezTo>
                  <a:pt x="4835" y="0"/>
                  <a:pt x="0" y="4835"/>
                  <a:pt x="0" y="10800"/>
                </a:cubicBezTo>
                <a:lnTo>
                  <a:pt x="5400" y="10800"/>
                </a:lnTo>
                <a:close/>
              </a:path>
            </a:pathLst>
          </a:custGeom>
          <a:gradFill rotWithShape="1">
            <a:gsLst>
              <a:gs pos="0">
                <a:schemeClr val="accent1"/>
              </a:gs>
              <a:gs pos="100000">
                <a:schemeClr val="bg1"/>
              </a:gs>
            </a:gsLst>
            <a:lin ang="5400000" scaled="1"/>
          </a:gradFill>
          <a:ln w="9525">
            <a:solidFill>
              <a:schemeClr val="tx1"/>
            </a:solidFill>
            <a:miter lim="800000"/>
            <a:headEnd/>
            <a:tailEnd/>
          </a:ln>
        </p:spPr>
        <p:txBody>
          <a:bodyPr wrap="none" anchor="ctr"/>
          <a:lstStyle/>
          <a:p>
            <a:endParaRPr lang="en-US"/>
          </a:p>
        </p:txBody>
      </p:sp>
      <p:sp>
        <p:nvSpPr>
          <p:cNvPr id="23" name="Rectangle 6"/>
          <p:cNvSpPr>
            <a:spLocks noChangeArrowheads="1"/>
          </p:cNvSpPr>
          <p:nvPr/>
        </p:nvSpPr>
        <p:spPr bwMode="auto">
          <a:xfrm>
            <a:off x="1688859" y="5491423"/>
            <a:ext cx="2600325" cy="793750"/>
          </a:xfrm>
          <a:prstGeom prst="rect">
            <a:avLst/>
          </a:prstGeom>
          <a:solidFill>
            <a:srgbClr val="FF0000"/>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Non-medical User</a:t>
            </a:r>
          </a:p>
        </p:txBody>
      </p:sp>
      <p:sp>
        <p:nvSpPr>
          <p:cNvPr id="24" name="Rectangle 7"/>
          <p:cNvSpPr>
            <a:spLocks noChangeArrowheads="1"/>
          </p:cNvSpPr>
          <p:nvPr/>
        </p:nvSpPr>
        <p:spPr bwMode="auto">
          <a:xfrm>
            <a:off x="7719585" y="5440811"/>
            <a:ext cx="2079625" cy="814387"/>
          </a:xfrm>
          <a:prstGeom prst="rect">
            <a:avLst/>
          </a:prstGeom>
          <a:solidFill>
            <a:srgbClr val="FF0000"/>
          </a:solidFill>
          <a:ln w="9525">
            <a:solidFill>
              <a:schemeClr val="tx1"/>
            </a:solidFill>
            <a:miter lim="800000"/>
            <a:headEnd/>
            <a:tailEnd/>
          </a:ln>
        </p:spPr>
        <p:txBody>
          <a:bodyPr wrap="none" anchor="ctr"/>
          <a:lstStyle>
            <a:lvl1pPr>
              <a:defRPr b="1">
                <a:solidFill>
                  <a:schemeClr val="tx1"/>
                </a:solidFill>
                <a:latin typeface="Arial" panose="020B0604020202020204" pitchFamily="34" charset="0"/>
              </a:defRPr>
            </a:lvl1pPr>
            <a:lvl2pPr marL="742950" indent="-285750">
              <a:defRPr b="1">
                <a:solidFill>
                  <a:schemeClr val="tx1"/>
                </a:solidFill>
                <a:latin typeface="Arial" panose="020B0604020202020204" pitchFamily="34" charset="0"/>
              </a:defRPr>
            </a:lvl2pPr>
            <a:lvl3pPr marL="1143000" indent="-228600">
              <a:defRPr b="1">
                <a:solidFill>
                  <a:schemeClr val="tx1"/>
                </a:solidFill>
                <a:latin typeface="Arial" panose="020B0604020202020204" pitchFamily="34" charset="0"/>
              </a:defRPr>
            </a:lvl3pPr>
            <a:lvl4pPr marL="1600200" indent="-228600">
              <a:defRPr b="1">
                <a:solidFill>
                  <a:schemeClr val="tx1"/>
                </a:solidFill>
                <a:latin typeface="Arial" panose="020B0604020202020204" pitchFamily="34" charset="0"/>
              </a:defRPr>
            </a:lvl4pPr>
            <a:lvl5pPr marL="2057400" indent="-228600">
              <a:defRPr b="1">
                <a:solidFill>
                  <a:schemeClr val="tx1"/>
                </a:solidFill>
                <a:latin typeface="Arial" panose="020B0604020202020204" pitchFamily="34" charset="0"/>
              </a:defRPr>
            </a:lvl5pPr>
            <a:lvl6pPr marL="2514600" indent="-228600" eaLnBrk="0" fontAlgn="base" hangingPunct="0">
              <a:spcBef>
                <a:spcPct val="0"/>
              </a:spcBef>
              <a:spcAft>
                <a:spcPct val="0"/>
              </a:spcAft>
              <a:defRPr b="1">
                <a:solidFill>
                  <a:schemeClr val="tx1"/>
                </a:solidFill>
                <a:latin typeface="Arial" panose="020B0604020202020204" pitchFamily="34" charset="0"/>
              </a:defRPr>
            </a:lvl6pPr>
            <a:lvl7pPr marL="2971800" indent="-228600" eaLnBrk="0" fontAlgn="base" hangingPunct="0">
              <a:spcBef>
                <a:spcPct val="0"/>
              </a:spcBef>
              <a:spcAft>
                <a:spcPct val="0"/>
              </a:spcAft>
              <a:defRPr b="1">
                <a:solidFill>
                  <a:schemeClr val="tx1"/>
                </a:solidFill>
                <a:latin typeface="Arial" panose="020B0604020202020204" pitchFamily="34" charset="0"/>
              </a:defRPr>
            </a:lvl7pPr>
            <a:lvl8pPr marL="3429000" indent="-228600" eaLnBrk="0" fontAlgn="base" hangingPunct="0">
              <a:spcBef>
                <a:spcPct val="0"/>
              </a:spcBef>
              <a:spcAft>
                <a:spcPct val="0"/>
              </a:spcAft>
              <a:defRPr b="1">
                <a:solidFill>
                  <a:schemeClr val="tx1"/>
                </a:solidFill>
                <a:latin typeface="Arial" panose="020B0604020202020204" pitchFamily="34" charset="0"/>
              </a:defRPr>
            </a:lvl8pPr>
            <a:lvl9pPr marL="3886200" indent="-228600" eaLnBrk="0" fontAlgn="base" hangingPunct="0">
              <a:spcBef>
                <a:spcPct val="0"/>
              </a:spcBef>
              <a:spcAft>
                <a:spcPct val="0"/>
              </a:spcAft>
              <a:defRPr b="1">
                <a:solidFill>
                  <a:schemeClr val="tx1"/>
                </a:solidFill>
                <a:latin typeface="Arial" panose="020B0604020202020204" pitchFamily="34" charset="0"/>
              </a:defRPr>
            </a:lvl9pPr>
          </a:lstStyle>
          <a:p>
            <a:pPr algn="ctr"/>
            <a:r>
              <a:rPr lang="en-US" altLang="en-US" b="0" dirty="0">
                <a:latin typeface="Verdana" panose="020B0604030504040204" pitchFamily="34" charset="0"/>
              </a:rPr>
              <a:t>Pain Patient</a:t>
            </a:r>
          </a:p>
        </p:txBody>
      </p:sp>
      <p:sp>
        <p:nvSpPr>
          <p:cNvPr id="25" name="Line 5"/>
          <p:cNvSpPr>
            <a:spLocks noChangeShapeType="1"/>
          </p:cNvSpPr>
          <p:nvPr/>
        </p:nvSpPr>
        <p:spPr bwMode="auto">
          <a:xfrm>
            <a:off x="5597525" y="2424986"/>
            <a:ext cx="0" cy="374491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7" name="Rectangle 26"/>
          <p:cNvSpPr/>
          <p:nvPr/>
        </p:nvSpPr>
        <p:spPr>
          <a:xfrm>
            <a:off x="1269242" y="6312475"/>
            <a:ext cx="9416955" cy="424732"/>
          </a:xfrm>
          <a:prstGeom prst="rect">
            <a:avLst/>
          </a:prstGeom>
        </p:spPr>
        <p:txBody>
          <a:bodyPr wrap="square">
            <a:spAutoFit/>
          </a:bodyPr>
          <a:lstStyle/>
          <a:p>
            <a:pPr marL="90488" marR="0" lvl="0" indent="-90488" defTabSz="914400" eaLnBrk="1" fontAlgn="base" latinLnBrk="0" hangingPunct="1">
              <a:lnSpc>
                <a:spcPct val="90000"/>
              </a:lnSpc>
              <a:spcBef>
                <a:spcPts val="1200"/>
              </a:spcBef>
              <a:spcAft>
                <a:spcPts val="200"/>
              </a:spcAft>
              <a:buClr>
                <a:srgbClr val="E48312"/>
              </a:buClr>
              <a:buSzPct val="100000"/>
              <a:buFont typeface="Calibri" pitchFamily="34" charset="0"/>
              <a:buChar char=" "/>
              <a:tabLst/>
              <a:defRPr/>
            </a:pPr>
            <a:r>
              <a:rPr kumimoji="0" lang="en-US" altLang="en-US" sz="1200" b="0" i="0" u="none" strike="noStrike" kern="0" cap="none" spc="0" normalizeH="0" baseline="0" noProof="0" dirty="0" smtClean="0">
                <a:ln>
                  <a:noFill/>
                </a:ln>
                <a:solidFill>
                  <a:srgbClr val="404040"/>
                </a:solidFill>
                <a:effectLst/>
                <a:uLnTx/>
                <a:uFillTx/>
              </a:rPr>
              <a:t>Reference:   </a:t>
            </a:r>
            <a:r>
              <a:rPr kumimoji="0" lang="en-US" altLang="en-US" sz="1200" b="0" i="0" u="none" strike="noStrike" kern="0" cap="none" spc="0" normalizeH="0" baseline="0" noProof="0" dirty="0" err="1" smtClean="0">
                <a:ln>
                  <a:noFill/>
                </a:ln>
                <a:solidFill>
                  <a:srgbClr val="404040"/>
                </a:solidFill>
                <a:effectLst/>
                <a:uLnTx/>
                <a:uFillTx/>
              </a:rPr>
              <a:t>Passik</a:t>
            </a:r>
            <a:r>
              <a:rPr kumimoji="0" lang="en-US" altLang="en-US" sz="1200" b="0" i="0" u="none" strike="noStrike" kern="0" cap="none" spc="0" normalizeH="0" baseline="0" noProof="0" dirty="0" smtClean="0">
                <a:ln>
                  <a:noFill/>
                </a:ln>
                <a:solidFill>
                  <a:srgbClr val="404040"/>
                </a:solidFill>
                <a:effectLst/>
                <a:uLnTx/>
                <a:uFillTx/>
              </a:rPr>
              <a:t>, S.D., &amp; </a:t>
            </a:r>
            <a:r>
              <a:rPr kumimoji="0" lang="en-US" altLang="en-US" sz="1200" b="0" i="0" u="none" strike="noStrike" kern="0" cap="none" spc="0" normalizeH="0" baseline="0" noProof="0" dirty="0" err="1" smtClean="0">
                <a:ln>
                  <a:noFill/>
                </a:ln>
                <a:solidFill>
                  <a:srgbClr val="404040"/>
                </a:solidFill>
                <a:effectLst/>
                <a:uLnTx/>
                <a:uFillTx/>
              </a:rPr>
              <a:t>Kirsh</a:t>
            </a:r>
            <a:r>
              <a:rPr kumimoji="0" lang="en-US" altLang="en-US" sz="1200" b="0" i="0" u="none" strike="noStrike" kern="0" cap="none" spc="0" normalizeH="0" baseline="0" noProof="0" dirty="0" smtClean="0">
                <a:ln>
                  <a:noFill/>
                </a:ln>
                <a:solidFill>
                  <a:srgbClr val="404040"/>
                </a:solidFill>
                <a:effectLst/>
                <a:uLnTx/>
                <a:uFillTx/>
              </a:rPr>
              <a:t>, K.L. (2008), The interface between pain and drug abuse and the evolution of strategies to optimize pain management while minimizing drug abuse, </a:t>
            </a:r>
            <a:r>
              <a:rPr kumimoji="0" lang="en-US" altLang="en-US" sz="1200" b="0" i="1" u="none" strike="noStrike" kern="0" cap="none" spc="0" normalizeH="0" baseline="0" noProof="0" dirty="0" smtClean="0">
                <a:ln>
                  <a:noFill/>
                </a:ln>
                <a:solidFill>
                  <a:srgbClr val="404040"/>
                </a:solidFill>
                <a:effectLst/>
                <a:uLnTx/>
                <a:uFillTx/>
              </a:rPr>
              <a:t>Experiential Clinical Psychopharmacology</a:t>
            </a:r>
            <a:r>
              <a:rPr kumimoji="0" lang="en-US" altLang="en-US" sz="1200" b="0" i="0" u="none" strike="noStrike" kern="0" cap="none" spc="0" normalizeH="0" baseline="0" noProof="0" dirty="0" smtClean="0">
                <a:ln>
                  <a:noFill/>
                </a:ln>
                <a:solidFill>
                  <a:srgbClr val="404040"/>
                </a:solidFill>
                <a:effectLst/>
                <a:uLnTx/>
                <a:uFillTx/>
              </a:rPr>
              <a:t>, </a:t>
            </a:r>
            <a:r>
              <a:rPr kumimoji="0" lang="en-US" altLang="en-US" sz="1200" b="0" i="1" u="none" strike="noStrike" kern="0" cap="none" spc="0" normalizeH="0" baseline="0" noProof="0" dirty="0" smtClean="0">
                <a:ln>
                  <a:noFill/>
                </a:ln>
                <a:solidFill>
                  <a:srgbClr val="404040"/>
                </a:solidFill>
                <a:effectLst/>
                <a:uLnTx/>
                <a:uFillTx/>
              </a:rPr>
              <a:t>16</a:t>
            </a:r>
            <a:r>
              <a:rPr kumimoji="0" lang="en-US" altLang="en-US" sz="1200" b="0" i="0" u="none" strike="noStrike" kern="0" cap="none" spc="0" normalizeH="0" baseline="0" noProof="0" dirty="0" smtClean="0">
                <a:ln>
                  <a:noFill/>
                </a:ln>
                <a:solidFill>
                  <a:srgbClr val="404040"/>
                </a:solidFill>
                <a:effectLst/>
                <a:uLnTx/>
                <a:uFillTx/>
              </a:rPr>
              <a:t>(5), 400-404</a:t>
            </a:r>
          </a:p>
        </p:txBody>
      </p:sp>
    </p:spTree>
    <p:extLst>
      <p:ext uri="{BB962C8B-B14F-4D97-AF65-F5344CB8AC3E}">
        <p14:creationId xmlns:p14="http://schemas.microsoft.com/office/powerpoint/2010/main" val="27294881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Pain Related Suffering</a:t>
            </a:r>
            <a:endParaRPr lang="en-US" dirty="0"/>
          </a:p>
        </p:txBody>
      </p:sp>
      <p:sp>
        <p:nvSpPr>
          <p:cNvPr id="3" name="Content Placeholder 2"/>
          <p:cNvSpPr>
            <a:spLocks noGrp="1"/>
          </p:cNvSpPr>
          <p:nvPr>
            <p:ph idx="1"/>
          </p:nvPr>
        </p:nvSpPr>
        <p:spPr/>
        <p:txBody>
          <a:bodyPr/>
          <a:lstStyle/>
          <a:p>
            <a:pPr algn="ctr"/>
            <a:r>
              <a:rPr lang="en-US" sz="3200" b="1" dirty="0" smtClean="0"/>
              <a:t>The Opioid Crisis</a:t>
            </a:r>
          </a:p>
          <a:p>
            <a:pPr algn="ctr"/>
            <a:r>
              <a:rPr lang="en-US" sz="3200" b="1" dirty="0" smtClean="0"/>
              <a:t>Pain &amp; Suffering</a:t>
            </a:r>
            <a:endParaRPr lang="en-US" dirty="0" smtClean="0"/>
          </a:p>
          <a:p>
            <a:pPr algn="ctr"/>
            <a:r>
              <a:rPr lang="en-US" u="sng" dirty="0" smtClean="0"/>
              <a:t>No one has answered the chicken and egg question</a:t>
            </a:r>
          </a:p>
          <a:p>
            <a:pPr marL="457200" indent="-457200" algn="ctr">
              <a:buFont typeface="+mj-lt"/>
              <a:buAutoNum type="arabicParenR"/>
            </a:pPr>
            <a:r>
              <a:rPr lang="en-US" dirty="0" smtClean="0"/>
              <a:t>“Did under/untreated mental health and substance use disorders cause the opioid crisis”</a:t>
            </a:r>
          </a:p>
          <a:p>
            <a:pPr marL="457200" indent="-457200" algn="ctr">
              <a:buFont typeface="+mj-lt"/>
              <a:buAutoNum type="arabicParenR"/>
            </a:pPr>
            <a:r>
              <a:rPr lang="en-US" dirty="0" smtClean="0"/>
              <a:t>“Did the opioid crisis cause mental health disorders and substance use disorders”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68980" y="4722825"/>
            <a:ext cx="2857500" cy="16002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1190330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Opioid Crisis and the Pain &amp; Suffering of Our Nation</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6547" y="2164702"/>
            <a:ext cx="7035282" cy="348964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12051322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Opioid Crisis and the Pain &amp; Suffering of Our Nation</a:t>
            </a:r>
            <a:endParaRPr lang="en-US" dirty="0"/>
          </a:p>
        </p:txBody>
      </p:sp>
      <p:sp>
        <p:nvSpPr>
          <p:cNvPr id="5" name="Content Placeholder 4"/>
          <p:cNvSpPr>
            <a:spLocks noGrp="1"/>
          </p:cNvSpPr>
          <p:nvPr>
            <p:ph sz="half" idx="2"/>
          </p:nvPr>
        </p:nvSpPr>
        <p:spPr/>
        <p:txBody>
          <a:bodyPr>
            <a:normAutofit fontScale="92500" lnSpcReduction="10000"/>
          </a:bodyPr>
          <a:lstStyle/>
          <a:p>
            <a:pPr marL="0" lvl="0" indent="0">
              <a:spcAft>
                <a:spcPts val="0"/>
              </a:spcAft>
              <a:buClr>
                <a:srgbClr val="40BAD2"/>
              </a:buClr>
              <a:buSzTx/>
              <a:buNone/>
            </a:pPr>
            <a:r>
              <a:rPr lang="en-US" sz="1700" dirty="0">
                <a:solidFill>
                  <a:srgbClr val="000000">
                    <a:lumMod val="65000"/>
                    <a:lumOff val="35000"/>
                  </a:srgbClr>
                </a:solidFill>
                <a:latin typeface="GuardianSansGR-Regular"/>
              </a:rPr>
              <a:t>The opioid crisis is expected to worsen in the next decade owing to multiple factors. </a:t>
            </a:r>
          </a:p>
          <a:p>
            <a:pPr marL="182880" lvl="0" indent="-182880">
              <a:spcAft>
                <a:spcPts val="0"/>
              </a:spcAft>
              <a:buClr>
                <a:srgbClr val="40BAD2"/>
              </a:buClr>
              <a:buSzTx/>
              <a:buFont typeface="Wingdings 2" pitchFamily="18" charset="2"/>
              <a:buChar char=""/>
            </a:pPr>
            <a:r>
              <a:rPr lang="en-US" sz="1700" dirty="0">
                <a:solidFill>
                  <a:srgbClr val="000000">
                    <a:lumMod val="65000"/>
                    <a:lumOff val="35000"/>
                  </a:srgbClr>
                </a:solidFill>
                <a:latin typeface="GuardianSansGR-Regular"/>
              </a:rPr>
              <a:t>First, the number of individuals using illicit opioids is expected to increase substantially. </a:t>
            </a:r>
          </a:p>
          <a:p>
            <a:pPr marL="182880" lvl="0" indent="-182880">
              <a:spcAft>
                <a:spcPts val="0"/>
              </a:spcAft>
              <a:buClr>
                <a:srgbClr val="40BAD2"/>
              </a:buClr>
              <a:buSzTx/>
              <a:buFont typeface="Wingdings 2" pitchFamily="18" charset="2"/>
              <a:buChar char=""/>
            </a:pPr>
            <a:r>
              <a:rPr lang="en-US" sz="1700" dirty="0">
                <a:solidFill>
                  <a:srgbClr val="000000">
                    <a:lumMod val="65000"/>
                    <a:lumOff val="35000"/>
                  </a:srgbClr>
                </a:solidFill>
                <a:latin typeface="GuardianSansGR-Regular"/>
              </a:rPr>
              <a:t>Second, unlike historical trends where prescription opioid use has served as a path to heroin use, more people are directly initiating opioid use with illicit opioids.</a:t>
            </a:r>
            <a:endParaRPr lang="en-US" sz="700" dirty="0">
              <a:solidFill>
                <a:srgbClr val="000000">
                  <a:lumMod val="65000"/>
                  <a:lumOff val="35000"/>
                </a:srgbClr>
              </a:solidFill>
              <a:latin typeface="GuardianSansGR-Regular"/>
            </a:endParaRPr>
          </a:p>
          <a:p>
            <a:pPr marL="182880" lvl="0" indent="-182880">
              <a:spcAft>
                <a:spcPts val="0"/>
              </a:spcAft>
              <a:buClr>
                <a:srgbClr val="40BAD2"/>
              </a:buClr>
              <a:buSzTx/>
              <a:buFont typeface="Wingdings 2" pitchFamily="18" charset="2"/>
              <a:buChar char=""/>
            </a:pPr>
            <a:r>
              <a:rPr lang="en-US" sz="1700" dirty="0">
                <a:solidFill>
                  <a:srgbClr val="000000">
                    <a:lumMod val="65000"/>
                    <a:lumOff val="35000"/>
                  </a:srgbClr>
                </a:solidFill>
                <a:latin typeface="GuardianSansGR-Regular"/>
              </a:rPr>
              <a:t>Third, there has been a rapid increase in illicit opioid lethality, likely mainly driven by the infiltration of the heroin supply with the highly potent synthetic opioid fentanyl.</a:t>
            </a:r>
          </a:p>
          <a:p>
            <a:pPr marL="182880" lvl="0" indent="-182880">
              <a:spcAft>
                <a:spcPts val="0"/>
              </a:spcAft>
              <a:buClr>
                <a:srgbClr val="40BAD2"/>
              </a:buClr>
              <a:buSzTx/>
              <a:buFont typeface="Wingdings 2" pitchFamily="18" charset="2"/>
              <a:buChar char=""/>
            </a:pPr>
            <a:r>
              <a:rPr lang="en-US" sz="1700" dirty="0">
                <a:solidFill>
                  <a:srgbClr val="000000">
                    <a:lumMod val="65000"/>
                    <a:lumOff val="35000"/>
                  </a:srgbClr>
                </a:solidFill>
                <a:latin typeface="GuardianSansGR-Regular"/>
              </a:rPr>
              <a:t>Reference</a:t>
            </a:r>
          </a:p>
          <a:p>
            <a:pPr marL="475488" lvl="1">
              <a:spcAft>
                <a:spcPts val="0"/>
              </a:spcAft>
              <a:buClr>
                <a:srgbClr val="40BAD2"/>
              </a:buClr>
              <a:buFont typeface="Wingdings 2" pitchFamily="18" charset="2"/>
              <a:buChar char=""/>
            </a:pPr>
            <a:r>
              <a:rPr lang="en-US" sz="1500" dirty="0" smtClean="0">
                <a:solidFill>
                  <a:srgbClr val="000000">
                    <a:lumMod val="65000"/>
                    <a:lumOff val="35000"/>
                  </a:srgbClr>
                </a:solidFill>
                <a:latin typeface="Corbel" panose="020B0503020204020204"/>
              </a:rPr>
              <a:t>Chen, Q.. </a:t>
            </a:r>
            <a:r>
              <a:rPr lang="en-US" sz="1500" dirty="0" err="1" smtClean="0">
                <a:solidFill>
                  <a:srgbClr val="000000">
                    <a:lumMod val="65000"/>
                    <a:lumOff val="35000"/>
                  </a:srgbClr>
                </a:solidFill>
                <a:latin typeface="Corbel" panose="020B0503020204020204"/>
              </a:rPr>
              <a:t>Larochelle</a:t>
            </a:r>
            <a:r>
              <a:rPr lang="en-US" sz="1500" dirty="0" smtClean="0">
                <a:solidFill>
                  <a:srgbClr val="000000">
                    <a:lumMod val="65000"/>
                    <a:lumOff val="35000"/>
                  </a:srgbClr>
                </a:solidFill>
                <a:latin typeface="Corbel" panose="020B0503020204020204"/>
              </a:rPr>
              <a:t>, M.R., Weaver, D.T. (2019), “Prevention of Prescription Opioid Misuse and Projected Deaths in the United States”, </a:t>
            </a:r>
            <a:r>
              <a:rPr lang="en-US" sz="1500" i="1" dirty="0" smtClean="0">
                <a:solidFill>
                  <a:srgbClr val="000000">
                    <a:lumMod val="65000"/>
                    <a:lumOff val="35000"/>
                  </a:srgbClr>
                </a:solidFill>
                <a:latin typeface="Corbel" panose="020B0503020204020204"/>
              </a:rPr>
              <a:t>Jama Network Open, </a:t>
            </a:r>
            <a:r>
              <a:rPr lang="en-US" sz="1500" dirty="0" smtClean="0">
                <a:solidFill>
                  <a:srgbClr val="000000">
                    <a:lumMod val="65000"/>
                    <a:lumOff val="35000"/>
                  </a:srgbClr>
                </a:solidFill>
                <a:latin typeface="Corbel" panose="020B0503020204020204"/>
              </a:rPr>
              <a:t>February </a:t>
            </a:r>
            <a:r>
              <a:rPr lang="en-US" sz="1500" dirty="0">
                <a:solidFill>
                  <a:srgbClr val="000000">
                    <a:lumMod val="65000"/>
                    <a:lumOff val="35000"/>
                  </a:srgbClr>
                </a:solidFill>
                <a:latin typeface="Corbel" panose="020B0503020204020204"/>
              </a:rPr>
              <a:t>1, 2019. doi:10.1001/jamanetworkopen.2018.7621</a:t>
            </a:r>
          </a:p>
          <a:p>
            <a:endParaRPr lang="en-US" dirty="0"/>
          </a:p>
        </p:txBody>
      </p:sp>
      <p:pic>
        <p:nvPicPr>
          <p:cNvPr id="6" name="Picture 2" descr="https://www.cdc.gov/drugoverdose/images/epidemic/3WavesOfTheRiseInOpioidOverdoseDeaths-medium.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tretch>
            <a:fillRect/>
          </a:stretch>
        </p:blipFill>
        <p:spPr bwMode="auto">
          <a:xfrm>
            <a:off x="1096963" y="1912776"/>
            <a:ext cx="4938712" cy="395631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2733366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Opioid Crisis and the Pain &amp; Suffering of Our Nation</a:t>
            </a:r>
          </a:p>
        </p:txBody>
      </p:sp>
      <p:sp>
        <p:nvSpPr>
          <p:cNvPr id="3" name="Content Placeholder 2"/>
          <p:cNvSpPr>
            <a:spLocks noGrp="1"/>
          </p:cNvSpPr>
          <p:nvPr>
            <p:ph idx="1"/>
          </p:nvPr>
        </p:nvSpPr>
        <p:spPr>
          <a:xfrm>
            <a:off x="1097280" y="1845734"/>
            <a:ext cx="10058400" cy="4508060"/>
          </a:xfrm>
        </p:spPr>
        <p:txBody>
          <a:bodyPr>
            <a:normAutofit fontScale="77500" lnSpcReduction="20000"/>
          </a:bodyPr>
          <a:lstStyle/>
          <a:p>
            <a:r>
              <a:rPr lang="en-US" sz="3100" b="1" dirty="0" smtClean="0"/>
              <a:t>Suicide</a:t>
            </a:r>
          </a:p>
          <a:p>
            <a:pPr>
              <a:buFont typeface="Wingdings" panose="05000000000000000000" pitchFamily="2" charset="2"/>
              <a:buChar char="q"/>
            </a:pPr>
            <a:r>
              <a:rPr lang="en-US" dirty="0"/>
              <a:t>The Opioid Epidemic is occurring at the same time death by suicides hit a 30-year </a:t>
            </a:r>
            <a:r>
              <a:rPr lang="en-US" dirty="0" smtClean="0"/>
              <a:t>high. It </a:t>
            </a:r>
            <a:r>
              <a:rPr lang="en-US" dirty="0"/>
              <a:t>appears there are multiple </a:t>
            </a:r>
            <a:r>
              <a:rPr lang="en-US" dirty="0" err="1"/>
              <a:t>syndemics</a:t>
            </a:r>
            <a:r>
              <a:rPr lang="en-US" dirty="0"/>
              <a:t> occurring versus twin epidemics. </a:t>
            </a:r>
            <a:endParaRPr lang="en-US" dirty="0" smtClean="0"/>
          </a:p>
          <a:p>
            <a:pPr lvl="1">
              <a:buFont typeface="Wingdings" panose="05000000000000000000" pitchFamily="2" charset="2"/>
              <a:buChar char="q"/>
            </a:pPr>
            <a:r>
              <a:rPr lang="en-US" dirty="0" smtClean="0"/>
              <a:t>Many opioid overdoses may be suicides. Data from multiple sources strongly suggest that the proportion of opioid-overdose deaths that are suicides are considerable</a:t>
            </a:r>
          </a:p>
          <a:p>
            <a:pPr lvl="1">
              <a:buFont typeface="Wingdings" panose="05000000000000000000" pitchFamily="2" charset="2"/>
              <a:buChar char="q"/>
            </a:pPr>
            <a:r>
              <a:rPr lang="en-US" dirty="0" smtClean="0"/>
              <a:t>The distinction between unintentional and volitional deaths may be blurred in individuals with opioid use disorder whose motivation to live might be eroded by addiction</a:t>
            </a:r>
          </a:p>
          <a:p>
            <a:pPr>
              <a:buFont typeface="Wingdings" panose="05000000000000000000" pitchFamily="2" charset="2"/>
              <a:buChar char="q"/>
            </a:pPr>
            <a:r>
              <a:rPr lang="en-US" dirty="0" smtClean="0"/>
              <a:t>Patients </a:t>
            </a:r>
            <a:r>
              <a:rPr lang="en-US" dirty="0"/>
              <a:t>with chronic pain disorders have always been thought to be at higher risk for suicide with or without opioids </a:t>
            </a:r>
            <a:r>
              <a:rPr lang="en-US" dirty="0" smtClean="0"/>
              <a:t>Those </a:t>
            </a:r>
            <a:r>
              <a:rPr lang="en-US" dirty="0"/>
              <a:t>who are on opioids for a longer duration may be at elevated risk for suicide secondary to increased rates of depression as a consequence of long term opioid </a:t>
            </a:r>
            <a:r>
              <a:rPr lang="en-US" dirty="0" smtClean="0"/>
              <a:t>therapy.</a:t>
            </a:r>
          </a:p>
          <a:p>
            <a:pPr>
              <a:buFont typeface="Wingdings" panose="05000000000000000000" pitchFamily="2" charset="2"/>
              <a:buChar char="q"/>
            </a:pPr>
            <a:r>
              <a:rPr lang="en-US" dirty="0" smtClean="0"/>
              <a:t>Chronic pain</a:t>
            </a:r>
            <a:r>
              <a:rPr lang="en-US" dirty="0"/>
              <a:t>, adverse childhood experiences, mental health conditions, and social determinants of health may interact in a “multiplicative and/or cumulative manner” to elevate their </a:t>
            </a:r>
            <a:r>
              <a:rPr lang="en-US" dirty="0" smtClean="0"/>
              <a:t>risk.</a:t>
            </a:r>
          </a:p>
          <a:p>
            <a:pPr marL="0" indent="0">
              <a:buNone/>
            </a:pPr>
            <a:r>
              <a:rPr lang="en-US" sz="1400" dirty="0" smtClean="0"/>
              <a:t>References</a:t>
            </a:r>
          </a:p>
          <a:p>
            <a:pPr marL="0" indent="0">
              <a:buNone/>
            </a:pPr>
            <a:r>
              <a:rPr lang="en-US" sz="1400" dirty="0" err="1"/>
              <a:t>Baldini</a:t>
            </a:r>
            <a:r>
              <a:rPr lang="en-US" sz="1400" dirty="0"/>
              <a:t>, A, Van </a:t>
            </a:r>
            <a:r>
              <a:rPr lang="en-US" sz="1400" dirty="0" err="1"/>
              <a:t>Korff</a:t>
            </a:r>
            <a:r>
              <a:rPr lang="en-US" sz="1400" dirty="0"/>
              <a:t>, M, Lin, E.H., (2012), “A review of potential adverse effects of long-term opioid therapy: a practitioner’s guide”, The Primary Care Companion for CNS Disorders, 14(3), PCC.11m01326. Accessed 3/1/19. </a:t>
            </a:r>
            <a:endParaRPr lang="en-US" sz="1400" dirty="0" smtClean="0"/>
          </a:p>
          <a:p>
            <a:pPr marL="0" indent="0">
              <a:buNone/>
            </a:pPr>
            <a:r>
              <a:rPr lang="en-US" sz="1400" dirty="0" err="1"/>
              <a:t>Bohnert</a:t>
            </a:r>
            <a:r>
              <a:rPr lang="en-US" sz="1400" dirty="0"/>
              <a:t>, A., </a:t>
            </a:r>
            <a:r>
              <a:rPr lang="en-US" sz="1400" dirty="0" err="1"/>
              <a:t>Ilgen</a:t>
            </a:r>
            <a:r>
              <a:rPr lang="en-US" sz="1400" dirty="0"/>
              <a:t>, M.A. (2019), “Understanding the links among opioid use, overdose and suicide”, New England Journal of Medicine, 380, 71-79</a:t>
            </a:r>
            <a:r>
              <a:rPr lang="en-US" sz="1400" dirty="0" smtClean="0"/>
              <a:t>.</a:t>
            </a:r>
          </a:p>
          <a:p>
            <a:pPr marL="0" indent="0">
              <a:buNone/>
            </a:pPr>
            <a:r>
              <a:rPr lang="en-US" sz="1400" dirty="0"/>
              <a:t>Elman I, </a:t>
            </a:r>
            <a:r>
              <a:rPr lang="en-US" sz="1400" dirty="0" err="1"/>
              <a:t>Borsook</a:t>
            </a:r>
            <a:r>
              <a:rPr lang="en-US" sz="1400" dirty="0"/>
              <a:t> D, </a:t>
            </a:r>
            <a:r>
              <a:rPr lang="en-US" sz="1400" dirty="0" err="1"/>
              <a:t>Volkow</a:t>
            </a:r>
            <a:r>
              <a:rPr lang="en-US" sz="1400" dirty="0"/>
              <a:t> ND. (2013), “Pain and suicidality: insights from reward and addiction neuroscience”, </a:t>
            </a:r>
            <a:r>
              <a:rPr lang="en-US" sz="1400" i="1" dirty="0"/>
              <a:t>Progressive Neurobiology, 109</a:t>
            </a:r>
            <a:r>
              <a:rPr lang="en-US" sz="1400" dirty="0"/>
              <a:t>, 1-27</a:t>
            </a:r>
            <a:r>
              <a:rPr lang="en-US" sz="1400" dirty="0" smtClean="0"/>
              <a:t>.</a:t>
            </a:r>
          </a:p>
          <a:p>
            <a:pPr marL="0" indent="0">
              <a:buNone/>
            </a:pPr>
            <a:r>
              <a:rPr lang="en-US" sz="1400" dirty="0"/>
              <a:t>Singer M, Bulled N, </a:t>
            </a:r>
            <a:r>
              <a:rPr lang="en-US" sz="1400" dirty="0" err="1"/>
              <a:t>Ostrach</a:t>
            </a:r>
            <a:r>
              <a:rPr lang="en-US" sz="1400" dirty="0"/>
              <a:t> B, Mendenhall E., (2017), “</a:t>
            </a:r>
            <a:r>
              <a:rPr lang="en-US" sz="1400" dirty="0" err="1"/>
              <a:t>Syndemics</a:t>
            </a:r>
            <a:r>
              <a:rPr lang="en-US" sz="1400" dirty="0"/>
              <a:t> and the biosocial conception of health”,  Lancet, 389:941-950</a:t>
            </a:r>
            <a:endParaRPr lang="en-US" sz="1400" dirty="0" smtClean="0"/>
          </a:p>
          <a:p>
            <a:pPr marL="0" indent="0">
              <a:buNone/>
            </a:pPr>
            <a:endParaRPr lang="en-US" dirty="0"/>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10666196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The Opioid Crisis and the Pain &amp; Suffering of Our Nation</a:t>
            </a:r>
          </a:p>
        </p:txBody>
      </p:sp>
      <p:sp>
        <p:nvSpPr>
          <p:cNvPr id="6" name="Content Placeholder 5"/>
          <p:cNvSpPr>
            <a:spLocks noGrp="1"/>
          </p:cNvSpPr>
          <p:nvPr>
            <p:ph sz="half" idx="1"/>
          </p:nvPr>
        </p:nvSpPr>
        <p:spPr/>
        <p:txBody>
          <a:bodyPr/>
          <a:lstStyle/>
          <a:p>
            <a:r>
              <a:rPr lang="en-US" dirty="0" smtClean="0"/>
              <a:t>Declines in Life Expectancy in the United States Paint a Dismal Trend Not Seen Since World War I</a:t>
            </a:r>
          </a:p>
          <a:p>
            <a:pPr>
              <a:buFont typeface="Arial" panose="020B0604020202020204" pitchFamily="34" charset="0"/>
              <a:buChar char="•"/>
            </a:pPr>
            <a:r>
              <a:rPr lang="en-US" dirty="0"/>
              <a:t> </a:t>
            </a:r>
            <a:r>
              <a:rPr lang="en-US" dirty="0" smtClean="0"/>
              <a:t>Life expectancy drops as opioid and suicide deaths rise</a:t>
            </a:r>
          </a:p>
          <a:p>
            <a:pPr>
              <a:buFont typeface="Arial" panose="020B0604020202020204" pitchFamily="34" charset="0"/>
              <a:buChar char="•"/>
            </a:pPr>
            <a:r>
              <a:rPr lang="en-US" dirty="0" smtClean="0"/>
              <a:t>The United States is ranked 42</a:t>
            </a:r>
            <a:r>
              <a:rPr lang="en-US" baseline="30000" dirty="0" smtClean="0"/>
              <a:t>nd</a:t>
            </a:r>
            <a:r>
              <a:rPr lang="en-US" dirty="0" smtClean="0"/>
              <a:t> in the world</a:t>
            </a:r>
          </a:p>
          <a:p>
            <a:pPr>
              <a:buFont typeface="Arial" panose="020B0604020202020204" pitchFamily="34" charset="0"/>
              <a:buChar char="•"/>
            </a:pP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299" y="5492769"/>
            <a:ext cx="3983060" cy="752649"/>
          </a:xfrm>
          <a:prstGeom prst="rect">
            <a:avLst/>
          </a:prstGeom>
        </p:spPr>
      </p:pic>
      <p:pic>
        <p:nvPicPr>
          <p:cNvPr id="5"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675438" y="1846263"/>
            <a:ext cx="4480242" cy="4022725"/>
          </a:xfrm>
        </p:spPr>
      </p:pic>
    </p:spTree>
    <p:extLst>
      <p:ext uri="{BB962C8B-B14F-4D97-AF65-F5344CB8AC3E}">
        <p14:creationId xmlns:p14="http://schemas.microsoft.com/office/powerpoint/2010/main" val="13952970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3"/>
            <a:ext cx="10058400" cy="1559131"/>
          </a:xfrm>
        </p:spPr>
        <p:txBody>
          <a:bodyPr>
            <a:normAutofit fontScale="90000"/>
          </a:bodyPr>
          <a:lstStyle/>
          <a:p>
            <a:r>
              <a:rPr lang="en-US" sz="4400" dirty="0" smtClean="0"/>
              <a:t/>
            </a:r>
            <a:br>
              <a:rPr lang="en-US" sz="4400" dirty="0" smtClean="0"/>
            </a:br>
            <a:r>
              <a:rPr lang="en-US" sz="4400" dirty="0"/>
              <a:t/>
            </a:r>
            <a:br>
              <a:rPr lang="en-US" sz="4400" dirty="0"/>
            </a:br>
            <a:r>
              <a:rPr lang="en-US" sz="4400" dirty="0" smtClean="0"/>
              <a:t/>
            </a:r>
            <a:br>
              <a:rPr lang="en-US" sz="4400" dirty="0" smtClean="0"/>
            </a:br>
            <a:r>
              <a:rPr lang="en-US" sz="4400" dirty="0"/>
              <a:t/>
            </a:r>
            <a:br>
              <a:rPr lang="en-US" sz="4400" dirty="0"/>
            </a:br>
            <a:r>
              <a:rPr lang="en-US" sz="4400" dirty="0" smtClean="0"/>
              <a:t>Deaths </a:t>
            </a:r>
            <a:r>
              <a:rPr lang="en-US" sz="4400" dirty="0"/>
              <a:t>of </a:t>
            </a:r>
            <a:r>
              <a:rPr lang="en-US" sz="4400" dirty="0" smtClean="0"/>
              <a:t>Despair</a:t>
            </a:r>
            <a:br>
              <a:rPr lang="en-US" sz="4400" dirty="0" smtClean="0"/>
            </a:br>
            <a:r>
              <a:rPr lang="en-US" sz="4400" dirty="0" smtClean="0"/>
              <a:t>The Opioid Crisis </a:t>
            </a:r>
            <a:r>
              <a:rPr lang="en-US" sz="4400" dirty="0"/>
              <a:t>is J</a:t>
            </a:r>
            <a:r>
              <a:rPr lang="en-US" sz="4400" dirty="0" smtClean="0"/>
              <a:t>ust Part </a:t>
            </a:r>
            <a:r>
              <a:rPr lang="en-US" sz="4400" dirty="0"/>
              <a:t>of the </a:t>
            </a:r>
            <a:r>
              <a:rPr lang="en-US" sz="4400" dirty="0" smtClean="0"/>
              <a:t>Problem</a:t>
            </a:r>
            <a:r>
              <a:rPr lang="en-US" dirty="0"/>
              <a:t/>
            </a:r>
            <a:br>
              <a:rPr lang="en-US" dirty="0"/>
            </a:b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35290" y="2164703"/>
            <a:ext cx="6456783" cy="3704252"/>
          </a:xfrm>
        </p:spPr>
      </p:pic>
    </p:spTree>
    <p:extLst>
      <p:ext uri="{BB962C8B-B14F-4D97-AF65-F5344CB8AC3E}">
        <p14:creationId xmlns:p14="http://schemas.microsoft.com/office/powerpoint/2010/main" val="25828567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Deaths of Despair</a:t>
            </a:r>
            <a:br>
              <a:rPr lang="en-US" dirty="0"/>
            </a:br>
            <a:r>
              <a:rPr lang="en-US" dirty="0"/>
              <a:t>The Opioid Crisis is Just Part of the Problem</a:t>
            </a:r>
          </a:p>
        </p:txBody>
      </p:sp>
      <p:sp>
        <p:nvSpPr>
          <p:cNvPr id="3" name="Content Placeholder 2"/>
          <p:cNvSpPr>
            <a:spLocks noGrp="1"/>
          </p:cNvSpPr>
          <p:nvPr>
            <p:ph idx="1"/>
          </p:nvPr>
        </p:nvSpPr>
        <p:spPr/>
        <p:txBody>
          <a:bodyPr>
            <a:normAutofit fontScale="92500" lnSpcReduction="20000"/>
          </a:bodyPr>
          <a:lstStyle/>
          <a:p>
            <a:pPr lvl="1">
              <a:buFont typeface="Arial" panose="020B0604020202020204" pitchFamily="34" charset="0"/>
              <a:buChar char="•"/>
            </a:pPr>
            <a:endParaRPr lang="en-US" dirty="0" smtClean="0"/>
          </a:p>
          <a:p>
            <a:pPr lvl="1">
              <a:buFont typeface="Arial" panose="020B0604020202020204" pitchFamily="34" charset="0"/>
              <a:buChar char="•"/>
            </a:pPr>
            <a:r>
              <a:rPr lang="en-US" dirty="0" smtClean="0"/>
              <a:t>The opioid epidemic is sitting on top of a much larger, and more poorly understood decline in health and wellbeing in the United States</a:t>
            </a:r>
          </a:p>
          <a:p>
            <a:pPr lvl="2">
              <a:buFont typeface="Arial" panose="020B0604020202020204" pitchFamily="34" charset="0"/>
              <a:buChar char="•"/>
            </a:pPr>
            <a:r>
              <a:rPr lang="en-US" dirty="0" smtClean="0"/>
              <a:t>Despair has been rising for a long time</a:t>
            </a:r>
          </a:p>
          <a:p>
            <a:pPr lvl="2">
              <a:buFont typeface="Arial" panose="020B0604020202020204" pitchFamily="34" charset="0"/>
              <a:buChar char="•"/>
            </a:pPr>
            <a:endParaRPr lang="en-US" altLang="en-US" dirty="0"/>
          </a:p>
          <a:p>
            <a:pPr lvl="3">
              <a:buFont typeface="Arial" panose="020B0604020202020204" pitchFamily="34" charset="0"/>
              <a:buChar char="•"/>
            </a:pPr>
            <a:r>
              <a:rPr lang="en-US" altLang="en-US" dirty="0" smtClean="0"/>
              <a:t>Economic stagnation since the 1980s for moderate income households of all races and ethnicities coupled with rising </a:t>
            </a:r>
            <a:r>
              <a:rPr lang="en-US" altLang="en-US" dirty="0"/>
              <a:t>medical costs are </a:t>
            </a:r>
            <a:r>
              <a:rPr lang="en-US" altLang="en-US" dirty="0" smtClean="0"/>
              <a:t>compromising </a:t>
            </a:r>
            <a:r>
              <a:rPr lang="en-US" altLang="en-US" dirty="0"/>
              <a:t>Americans ability to satisfy basic needs. </a:t>
            </a:r>
            <a:endParaRPr lang="en-US" altLang="en-US" dirty="0" smtClean="0"/>
          </a:p>
          <a:p>
            <a:pPr lvl="3">
              <a:buFont typeface="Arial" panose="020B0604020202020204" pitchFamily="34" charset="0"/>
              <a:buChar char="•"/>
            </a:pPr>
            <a:r>
              <a:rPr lang="en-US" altLang="en-US" dirty="0" smtClean="0"/>
              <a:t>Declines in Self-reported trust (a measure of psychological well being) </a:t>
            </a:r>
          </a:p>
          <a:p>
            <a:pPr lvl="4">
              <a:buFont typeface="Arial" panose="020B0604020202020204" pitchFamily="34" charset="0"/>
              <a:buChar char="•"/>
            </a:pPr>
            <a:r>
              <a:rPr lang="en-US" dirty="0" smtClean="0"/>
              <a:t>Americans </a:t>
            </a:r>
            <a:r>
              <a:rPr lang="en-US" dirty="0"/>
              <a:t>are less likely to see others as fair, to believe their standard of living was as good as their </a:t>
            </a:r>
            <a:r>
              <a:rPr lang="en-US" dirty="0" smtClean="0"/>
              <a:t>parents</a:t>
            </a:r>
          </a:p>
          <a:p>
            <a:pPr lvl="4">
              <a:buFont typeface="Arial" panose="020B0604020202020204" pitchFamily="34" charset="0"/>
              <a:buChar char="•"/>
            </a:pPr>
            <a:r>
              <a:rPr lang="en-US" dirty="0" smtClean="0"/>
              <a:t>Exploratory </a:t>
            </a:r>
            <a:r>
              <a:rPr lang="en-US" dirty="0"/>
              <a:t>analyses and the broader literature portend worsening </a:t>
            </a:r>
            <a:r>
              <a:rPr lang="en-US" dirty="0" smtClean="0"/>
              <a:t>of the following across all ages, races, ethnicities and socioeconomic status</a:t>
            </a:r>
          </a:p>
          <a:p>
            <a:pPr lvl="5">
              <a:buFont typeface="Arial" panose="020B0604020202020204" pitchFamily="34" charset="0"/>
              <a:buChar char="•"/>
            </a:pPr>
            <a:r>
              <a:rPr lang="en-US" dirty="0" smtClean="0"/>
              <a:t>Mistrust</a:t>
            </a:r>
          </a:p>
          <a:p>
            <a:pPr lvl="5">
              <a:buFont typeface="Arial" panose="020B0604020202020204" pitchFamily="34" charset="0"/>
              <a:buChar char="•"/>
            </a:pPr>
            <a:r>
              <a:rPr lang="en-US" dirty="0" smtClean="0"/>
              <a:t>Loneliness</a:t>
            </a:r>
          </a:p>
          <a:p>
            <a:pPr lvl="5">
              <a:buFont typeface="Arial" panose="020B0604020202020204" pitchFamily="34" charset="0"/>
              <a:buChar char="•"/>
            </a:pPr>
            <a:r>
              <a:rPr lang="en-US" dirty="0"/>
              <a:t>M</a:t>
            </a:r>
            <a:r>
              <a:rPr lang="en-US" dirty="0" smtClean="0"/>
              <a:t>ental health</a:t>
            </a:r>
          </a:p>
          <a:p>
            <a:pPr lvl="5">
              <a:buFont typeface="Arial" panose="020B0604020202020204" pitchFamily="34" charset="0"/>
              <a:buChar char="•"/>
            </a:pPr>
            <a:r>
              <a:rPr lang="en-US" dirty="0"/>
              <a:t>H</a:t>
            </a:r>
            <a:r>
              <a:rPr lang="en-US" dirty="0" smtClean="0"/>
              <a:t>ealth </a:t>
            </a:r>
            <a:endParaRPr lang="en-US" altLang="en-US" dirty="0" smtClean="0">
              <a:latin typeface="Perpetua" pitchFamily="18" charset="0"/>
            </a:endParaRPr>
          </a:p>
          <a:p>
            <a:pPr marL="0" indent="0">
              <a:buNone/>
            </a:pPr>
            <a:r>
              <a:rPr lang="en-US" altLang="en-US" sz="1200" dirty="0" smtClean="0"/>
              <a:t>References</a:t>
            </a:r>
          </a:p>
          <a:p>
            <a:r>
              <a:rPr lang="en-US" sz="1200" dirty="0"/>
              <a:t>Peter A. </a:t>
            </a:r>
            <a:r>
              <a:rPr lang="en-US" sz="1200" dirty="0" err="1"/>
              <a:t>Muennig</a:t>
            </a:r>
            <a:r>
              <a:rPr lang="en-US" sz="1200" dirty="0"/>
              <a:t>, Megan Reynolds, David S. Fink, Zafar </a:t>
            </a:r>
            <a:r>
              <a:rPr lang="en-US" sz="1200" dirty="0" err="1"/>
              <a:t>Zafari</a:t>
            </a:r>
            <a:r>
              <a:rPr lang="en-US" sz="1200" dirty="0"/>
              <a:t>, Arline T. </a:t>
            </a:r>
            <a:r>
              <a:rPr lang="en-US" sz="1200" dirty="0" err="1"/>
              <a:t>Geronimus</a:t>
            </a:r>
            <a:r>
              <a:rPr lang="en-US" sz="1200" dirty="0"/>
              <a:t>. </a:t>
            </a:r>
            <a:r>
              <a:rPr lang="en-US" sz="1200" b="1" dirty="0"/>
              <a:t>America’s Declining Well-Being, Health, and Life Expectancy: Not Just a White Problem</a:t>
            </a:r>
            <a:r>
              <a:rPr lang="en-US" sz="1200" dirty="0"/>
              <a:t>. </a:t>
            </a:r>
            <a:r>
              <a:rPr lang="en-US" sz="1200" i="1" dirty="0"/>
              <a:t>American Journal of Public Health</a:t>
            </a:r>
            <a:r>
              <a:rPr lang="en-US" sz="1200" dirty="0"/>
              <a:t>, 2018; e1 DOI: </a:t>
            </a:r>
            <a:r>
              <a:rPr lang="en-US" sz="1200" dirty="0">
                <a:hlinkClick r:id="rId2"/>
              </a:rPr>
              <a:t>10.2105/AJPH.2018.304585</a:t>
            </a:r>
            <a:endParaRPr lang="en-US" altLang="en-US" sz="12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153092030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Acknowledgements</a:t>
            </a:r>
            <a:endParaRPr lang="en-US" dirty="0"/>
          </a:p>
        </p:txBody>
      </p:sp>
      <p:sp>
        <p:nvSpPr>
          <p:cNvPr id="3" name="Content Placeholder 2"/>
          <p:cNvSpPr>
            <a:spLocks noGrp="1"/>
          </p:cNvSpPr>
          <p:nvPr>
            <p:ph idx="1"/>
          </p:nvPr>
        </p:nvSpPr>
        <p:spPr/>
        <p:txBody>
          <a:bodyPr/>
          <a:lstStyle/>
          <a:p>
            <a:r>
              <a:rPr lang="en-US" dirty="0" smtClean="0"/>
              <a:t>Columbia Pacific CCO</a:t>
            </a:r>
          </a:p>
          <a:p>
            <a:r>
              <a:rPr lang="en-US" dirty="0" smtClean="0"/>
              <a:t>Pain Standards Task Force</a:t>
            </a:r>
            <a:endParaRPr lang="en-US" dirty="0"/>
          </a:p>
        </p:txBody>
      </p:sp>
      <p:pic>
        <p:nvPicPr>
          <p:cNvPr id="4" name="Picture 3" descr="Gratitu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318657"/>
            <a:ext cx="2922587" cy="2371725"/>
          </a:xfrm>
          <a:prstGeom prst="rect">
            <a:avLst/>
          </a:prstGeom>
          <a:noFill/>
          <a:ln>
            <a:noFill/>
          </a:ln>
          <a:extLst>
            <a:ext uri="{909E8E84-426E-40dd-AFC4-6F175D3DCCD1}">
              <a14:hiddenFill xmlns="" xmlns:a14="http://schemas.microsoft.com/office/drawing/2010/main" xmlns:lc="http://schemas.openxmlformats.org/drawingml/2006/lockedCanvas">
                <a:solidFill>
                  <a:srgbClr val="FFFFFF"/>
                </a:solidFill>
              </a14:hiddenFill>
            </a:ext>
            <a:ext uri="{91240B29-F687-4f45-9708-019B960494DF}">
              <a14:hiddenLine xmlns="" xmlns:a14="http://schemas.microsoft.com/office/drawing/2010/main" xmlns:lc="http://schemas.openxmlformats.org/drawingml/2006/lockedCanvas"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5604" y="4974825"/>
            <a:ext cx="3983060" cy="1338870"/>
          </a:xfrm>
          <a:prstGeom prst="rect">
            <a:avLst/>
          </a:prstGeom>
        </p:spPr>
      </p:pic>
    </p:spTree>
    <p:extLst>
      <p:ext uri="{BB962C8B-B14F-4D97-AF65-F5344CB8AC3E}">
        <p14:creationId xmlns:p14="http://schemas.microsoft.com/office/powerpoint/2010/main" val="33893024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5085" y="2204941"/>
            <a:ext cx="5747657" cy="3533386"/>
          </a:xfrm>
        </p:spPr>
      </p:pic>
    </p:spTree>
    <p:extLst>
      <p:ext uri="{BB962C8B-B14F-4D97-AF65-F5344CB8AC3E}">
        <p14:creationId xmlns:p14="http://schemas.microsoft.com/office/powerpoint/2010/main" val="86680689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altLang="en-US" sz="2400" dirty="0"/>
              <a:t>With chronic pain, comorbidity is the rule, not the exception, for both mental and physical health </a:t>
            </a:r>
            <a:r>
              <a:rPr lang="en-US" altLang="en-US" sz="2400" dirty="0" smtClean="0"/>
              <a:t>conditions</a:t>
            </a:r>
          </a:p>
          <a:p>
            <a:pPr>
              <a:buFont typeface="Arial" panose="020B0604020202020204" pitchFamily="34" charset="0"/>
              <a:buChar char="•"/>
            </a:pPr>
            <a:r>
              <a:rPr lang="en-US" sz="2400" dirty="0"/>
              <a:t>Co-morbid conditions underscores the biopsychosocial issue of chronic pain that requires comprehensive approaches involving multidisciplinary pain management </a:t>
            </a:r>
            <a:r>
              <a:rPr lang="en-US" sz="2400" dirty="0" smtClean="0"/>
              <a:t>team</a:t>
            </a:r>
            <a:endParaRPr lang="en-US" altLang="en-US" sz="2400" dirty="0"/>
          </a:p>
          <a:p>
            <a:pPr lvl="1">
              <a:buFont typeface="Arial" panose="020B0604020202020204" pitchFamily="34" charset="0"/>
              <a:buChar char="•"/>
            </a:pPr>
            <a:r>
              <a:rPr lang="en-US" altLang="en-US" dirty="0"/>
              <a:t>Why is it important?</a:t>
            </a:r>
          </a:p>
          <a:p>
            <a:pPr lvl="2"/>
            <a:r>
              <a:rPr lang="en-US" altLang="en-US" dirty="0"/>
              <a:t>The historical division of mind and body must give way to the reality that we cannot </a:t>
            </a:r>
            <a:r>
              <a:rPr lang="en-US" altLang="en-US" dirty="0" smtClean="0"/>
              <a:t>improve </a:t>
            </a:r>
            <a:r>
              <a:rPr lang="en-US" altLang="en-US" dirty="0"/>
              <a:t>patient care as long as we structure health and mental health care as separate and discrete enterprises </a:t>
            </a:r>
          </a:p>
          <a:p>
            <a:endParaRPr lang="en-US" dirty="0"/>
          </a:p>
        </p:txBody>
      </p:sp>
      <p:pic>
        <p:nvPicPr>
          <p:cNvPr id="4" name="Picture 6" descr="paindescart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94787" y="4614069"/>
            <a:ext cx="5257800" cy="13633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5271797"/>
            <a:ext cx="3983060" cy="1081998"/>
          </a:xfrm>
          <a:prstGeom prst="rect">
            <a:avLst/>
          </a:prstGeom>
        </p:spPr>
      </p:pic>
    </p:spTree>
    <p:extLst>
      <p:ext uri="{BB962C8B-B14F-4D97-AF65-F5344CB8AC3E}">
        <p14:creationId xmlns:p14="http://schemas.microsoft.com/office/powerpoint/2010/main" val="38862969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sp>
        <p:nvSpPr>
          <p:cNvPr id="3" name="Content Placeholder 2"/>
          <p:cNvSpPr>
            <a:spLocks noGrp="1"/>
          </p:cNvSpPr>
          <p:nvPr>
            <p:ph sz="half" idx="1"/>
          </p:nvPr>
        </p:nvSpPr>
        <p:spPr>
          <a:xfrm>
            <a:off x="1097278" y="1845734"/>
            <a:ext cx="5690576" cy="4508060"/>
          </a:xfrm>
        </p:spPr>
        <p:txBody>
          <a:bodyPr>
            <a:normAutofit fontScale="77500" lnSpcReduction="20000"/>
          </a:bodyPr>
          <a:lstStyle/>
          <a:p>
            <a:pPr marL="0" indent="0">
              <a:buNone/>
            </a:pPr>
            <a:r>
              <a:rPr lang="en-US" b="1" dirty="0"/>
              <a:t>Depression, Pain, &amp; the Opioid Crisis</a:t>
            </a:r>
          </a:p>
          <a:p>
            <a:pPr lvl="1">
              <a:buFont typeface="Arial" panose="020B0604020202020204" pitchFamily="34" charset="0"/>
              <a:buChar char="•"/>
            </a:pPr>
            <a:r>
              <a:rPr lang="en-US" altLang="en-US" dirty="0"/>
              <a:t>On average, 65% of depressed individuals also complain of pain symptoms</a:t>
            </a:r>
          </a:p>
          <a:p>
            <a:pPr lvl="1">
              <a:buFont typeface="Arial" panose="020B0604020202020204" pitchFamily="34" charset="0"/>
              <a:buChar char="•"/>
            </a:pPr>
            <a:r>
              <a:rPr lang="en-US" altLang="en-US" dirty="0"/>
              <a:t>40-60% of chronic pain patients meet criteria for depression</a:t>
            </a:r>
            <a:endParaRPr lang="en-US" dirty="0"/>
          </a:p>
          <a:p>
            <a:pPr lvl="1">
              <a:buFont typeface="Arial" panose="020B0604020202020204" pitchFamily="34" charset="0"/>
              <a:buChar char="•"/>
            </a:pPr>
            <a:r>
              <a:rPr lang="en-US" dirty="0"/>
              <a:t>Individuals with Depression may also be more likely to abuse pain killers for non-pain-related reasons.</a:t>
            </a:r>
          </a:p>
          <a:p>
            <a:pPr lvl="2">
              <a:buFont typeface="Arial" panose="020B0604020202020204" pitchFamily="34" charset="0"/>
              <a:buChar char="•"/>
            </a:pPr>
            <a:r>
              <a:rPr lang="en-US" dirty="0"/>
              <a:t>A 2015 study published in the </a:t>
            </a:r>
            <a:r>
              <a:rPr lang="en-US" dirty="0" smtClean="0"/>
              <a:t>Journal Pain researchers </a:t>
            </a:r>
            <a:r>
              <a:rPr lang="en-US" dirty="0"/>
              <a:t>noted that depressed patients were likely to keep using opioids even after pain had subsided and physical functionality was restored.</a:t>
            </a:r>
          </a:p>
          <a:p>
            <a:pPr lvl="2">
              <a:buFont typeface="Arial" panose="020B0604020202020204" pitchFamily="34" charset="0"/>
              <a:buChar char="•"/>
            </a:pPr>
            <a:r>
              <a:rPr lang="en-US" dirty="0"/>
              <a:t>A 2016 study conducted by Harvard </a:t>
            </a:r>
            <a:r>
              <a:rPr lang="en-US" dirty="0" smtClean="0"/>
              <a:t>researchers observed </a:t>
            </a:r>
            <a:r>
              <a:rPr lang="en-US" dirty="0"/>
              <a:t>that individuals with mood disorders were twice as likely to continue opioid use after pain subsided as non-depressed individuals</a:t>
            </a:r>
            <a:r>
              <a:rPr lang="en-US" dirty="0" smtClean="0"/>
              <a:t>.</a:t>
            </a:r>
          </a:p>
          <a:p>
            <a:pPr lvl="2">
              <a:buFont typeface="Arial" panose="020B0604020202020204" pitchFamily="34" charset="0"/>
              <a:buChar char="•"/>
            </a:pPr>
            <a:r>
              <a:rPr lang="en-US" altLang="en-US" dirty="0" smtClean="0"/>
              <a:t>Women </a:t>
            </a:r>
            <a:r>
              <a:rPr lang="en-US" altLang="en-US" dirty="0"/>
              <a:t>prescribed opioid pain relievers are more likely than those not prescribed opioids </a:t>
            </a:r>
            <a:r>
              <a:rPr lang="en-US" altLang="en-US" dirty="0" smtClean="0"/>
              <a:t>to </a:t>
            </a:r>
            <a:r>
              <a:rPr lang="en-US" altLang="en-US" dirty="0"/>
              <a:t>have </a:t>
            </a:r>
            <a:r>
              <a:rPr lang="en-US" altLang="en-US" dirty="0" smtClean="0"/>
              <a:t>depression, anxiety </a:t>
            </a:r>
            <a:r>
              <a:rPr lang="en-US" altLang="en-US" dirty="0"/>
              <a:t>disorder </a:t>
            </a:r>
            <a:r>
              <a:rPr lang="en-US" altLang="en-US" dirty="0" smtClean="0"/>
              <a:t>and </a:t>
            </a:r>
            <a:r>
              <a:rPr lang="en-US" altLang="en-US" dirty="0"/>
              <a:t>to smoke </a:t>
            </a:r>
            <a:r>
              <a:rPr lang="en-US" altLang="en-US" dirty="0" smtClean="0"/>
              <a:t>tobacco.</a:t>
            </a:r>
          </a:p>
          <a:p>
            <a:pPr marL="0">
              <a:buNone/>
            </a:pPr>
            <a:r>
              <a:rPr lang="en-US" altLang="en-US" sz="1300" b="1" dirty="0" smtClean="0"/>
              <a:t>References</a:t>
            </a:r>
          </a:p>
          <a:p>
            <a:pPr marL="200025" lvl="1" indent="0">
              <a:buNone/>
              <a:defRPr/>
            </a:pPr>
            <a:r>
              <a:rPr lang="en-US" altLang="en-US" sz="1400" dirty="0"/>
              <a:t>Curry, SR &amp; Wang, J. (2005). More data on major depression as an antecedent risk factor for first onset of chronic back pain.  </a:t>
            </a:r>
            <a:r>
              <a:rPr lang="en-US" altLang="en-US" sz="1400" i="1" dirty="0"/>
              <a:t>Psychological Medicine, 35,</a:t>
            </a:r>
            <a:r>
              <a:rPr lang="en-US" altLang="en-US" sz="1400" dirty="0"/>
              <a:t> </a:t>
            </a:r>
            <a:r>
              <a:rPr lang="en-US" altLang="en-US" sz="1400" dirty="0" smtClean="0"/>
              <a:t>1275-1282</a:t>
            </a:r>
          </a:p>
          <a:p>
            <a:pPr marL="200025" lvl="1" indent="0">
              <a:buNone/>
              <a:defRPr/>
            </a:pPr>
            <a:r>
              <a:rPr lang="en-US" altLang="en-US" sz="1400" dirty="0" err="1" smtClean="0"/>
              <a:t>Goesling</a:t>
            </a:r>
            <a:r>
              <a:rPr lang="en-US" altLang="en-US" sz="1400" dirty="0" smtClean="0"/>
              <a:t>, J, Henry, M.J., Moser, S. et al. (2015), “Symptoms of depression are associated with opioid use regardless of pain </a:t>
            </a:r>
            <a:r>
              <a:rPr lang="en-US" altLang="en-US" sz="1400" dirty="0" err="1" smtClean="0"/>
              <a:t>sevirty</a:t>
            </a:r>
            <a:r>
              <a:rPr lang="en-US" altLang="en-US" sz="1400" dirty="0" smtClean="0"/>
              <a:t> and physical functioning among treatment-seeking patients with chronic pain”, </a:t>
            </a:r>
            <a:r>
              <a:rPr lang="en-US" altLang="en-US" sz="1400" i="1" dirty="0" smtClean="0"/>
              <a:t>Journal of Pain, 16</a:t>
            </a:r>
            <a:r>
              <a:rPr lang="en-US" altLang="en-US" sz="1400" dirty="0" smtClean="0"/>
              <a:t>(9), 844-851</a:t>
            </a:r>
          </a:p>
          <a:p>
            <a:pPr marL="200025" lvl="1" indent="0">
              <a:buNone/>
              <a:defRPr/>
            </a:pPr>
            <a:r>
              <a:rPr lang="en-US" altLang="en-US" sz="1400" dirty="0" err="1" smtClean="0"/>
              <a:t>Halber</a:t>
            </a:r>
            <a:r>
              <a:rPr lang="en-US" altLang="en-US" sz="1400" dirty="0" smtClean="0"/>
              <a:t>, B.T., Davis, R.B., Wee, C.C. (2016), “Disproportionate longer-term opioid use among U.S. adults with mood disorders”, </a:t>
            </a:r>
            <a:r>
              <a:rPr lang="en-US" altLang="en-US" sz="1400" i="1" dirty="0" smtClean="0"/>
              <a:t>Pain, 157</a:t>
            </a:r>
            <a:r>
              <a:rPr lang="en-US" altLang="en-US" sz="1400" dirty="0" smtClean="0"/>
              <a:t>(11), 2454-5457</a:t>
            </a:r>
          </a:p>
          <a:p>
            <a:pPr marL="200025" lvl="1" indent="0">
              <a:buNone/>
              <a:defRPr/>
            </a:pPr>
            <a:r>
              <a:rPr lang="en-US" altLang="en-US" sz="1300" dirty="0">
                <a:latin typeface="Perpetua" pitchFamily="18" charset="0"/>
              </a:rPr>
              <a:t>Patrick, S.W. et al. (2015), Prescription Opioid Epidemic and Infant Outcomes, </a:t>
            </a:r>
            <a:r>
              <a:rPr lang="en-US" altLang="en-US" sz="1300" i="1" dirty="0" smtClean="0">
                <a:latin typeface="Perpetua" pitchFamily="18" charset="0"/>
              </a:rPr>
              <a:t>Pediatrics</a:t>
            </a:r>
            <a:endParaRPr lang="en-US" altLang="en-US" sz="1300" dirty="0" smtClean="0"/>
          </a:p>
          <a:p>
            <a:pPr marL="200025" lvl="1" indent="0">
              <a:buNone/>
              <a:defRPr/>
            </a:pPr>
            <a:r>
              <a:rPr lang="en-US" altLang="en-US" sz="1400" dirty="0" smtClean="0"/>
              <a:t>Surah</a:t>
            </a:r>
            <a:r>
              <a:rPr lang="en-US" altLang="en-US" sz="1400" dirty="0"/>
              <a:t>, A, </a:t>
            </a:r>
            <a:r>
              <a:rPr lang="en-US" altLang="en-US" sz="1400" dirty="0" err="1"/>
              <a:t>Baranidharan</a:t>
            </a:r>
            <a:r>
              <a:rPr lang="en-US" altLang="en-US" sz="1400" dirty="0"/>
              <a:t>, G, &amp; Morley, S. (2013). Chronic pain and depression. </a:t>
            </a:r>
            <a:r>
              <a:rPr lang="en-US" altLang="en-US" sz="1400" i="1" dirty="0"/>
              <a:t>Continuing Education in </a:t>
            </a:r>
            <a:r>
              <a:rPr lang="en-US" altLang="en-US" sz="1400" i="1" dirty="0" err="1"/>
              <a:t>Anaesthesia</a:t>
            </a:r>
            <a:r>
              <a:rPr lang="en-US" altLang="en-US" sz="1400" i="1" dirty="0"/>
              <a:t>, Critical Care, &amp; Pain. Advance Access Publication, October 8, </a:t>
            </a:r>
            <a:r>
              <a:rPr lang="en-US" altLang="en-US" sz="1400" i="1" dirty="0" smtClean="0"/>
              <a:t>2013</a:t>
            </a:r>
            <a:endParaRPr lang="en-US" altLang="en-US" sz="1400" dirty="0"/>
          </a:p>
          <a:p>
            <a:pPr marL="0">
              <a:buNone/>
            </a:pPr>
            <a:endParaRPr lang="en-US" altLang="en-US" dirty="0"/>
          </a:p>
          <a:p>
            <a:pPr marL="201168" lvl="1" indent="0">
              <a:buNone/>
            </a:pP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pic>
        <p:nvPicPr>
          <p:cNvPr id="6" name="Picture 6" descr="f1_0"/>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7478319" y="1737360"/>
            <a:ext cx="4469694" cy="379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2583791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sp>
        <p:nvSpPr>
          <p:cNvPr id="3" name="Content Placeholder 2"/>
          <p:cNvSpPr>
            <a:spLocks noGrp="1"/>
          </p:cNvSpPr>
          <p:nvPr>
            <p:ph idx="1"/>
          </p:nvPr>
        </p:nvSpPr>
        <p:spPr/>
        <p:txBody>
          <a:bodyPr>
            <a:normAutofit/>
          </a:bodyPr>
          <a:lstStyle/>
          <a:p>
            <a:pPr marL="0" indent="0">
              <a:buNone/>
            </a:pPr>
            <a:r>
              <a:rPr lang="en-US" b="1" dirty="0"/>
              <a:t>Childhood Emotional Abuse</a:t>
            </a:r>
          </a:p>
          <a:p>
            <a:pPr lvl="1">
              <a:buFont typeface="Wingdings" panose="05000000000000000000" pitchFamily="2" charset="2"/>
              <a:buChar char="q"/>
            </a:pPr>
            <a:r>
              <a:rPr lang="en-US" dirty="0"/>
              <a:t>A study by researchers at the University of Vermont has revealed a link between adult opioid misuse and childhood emotional abuse.</a:t>
            </a:r>
          </a:p>
          <a:p>
            <a:pPr lvl="2">
              <a:buFont typeface="Wingdings" panose="05000000000000000000" pitchFamily="2" charset="2"/>
              <a:buChar char="q"/>
            </a:pPr>
            <a:r>
              <a:rPr lang="en-US" dirty="0"/>
              <a:t>Children who had been emotionally abused were more likely to suffer posttraumatic stress disorder (PTSD) as adults.</a:t>
            </a:r>
          </a:p>
          <a:p>
            <a:pPr lvl="2">
              <a:buFont typeface="Wingdings" panose="05000000000000000000" pitchFamily="2" charset="2"/>
              <a:buChar char="q"/>
            </a:pPr>
            <a:r>
              <a:rPr lang="en-US" dirty="0"/>
              <a:t>The greater the severity of childhood emotional abuse, the greater the opioid use disorder</a:t>
            </a:r>
          </a:p>
          <a:p>
            <a:endParaRPr lang="en-US" dirty="0" smtClean="0"/>
          </a:p>
          <a:p>
            <a:endParaRPr lang="en-US" dirty="0"/>
          </a:p>
          <a:p>
            <a:r>
              <a:rPr lang="en-US" sz="1100" dirty="0" smtClean="0"/>
              <a:t>References</a:t>
            </a:r>
          </a:p>
          <a:p>
            <a:r>
              <a:rPr lang="en-US" sz="1100" dirty="0"/>
              <a:t>Rebecca </a:t>
            </a:r>
            <a:r>
              <a:rPr lang="en-US" sz="1100" dirty="0" err="1"/>
              <a:t>Mirhashem</a:t>
            </a:r>
            <a:r>
              <a:rPr lang="en-US" sz="1100" dirty="0"/>
              <a:t>, Holley C. Allen, Zachary W. Adams, Katherine van </a:t>
            </a:r>
            <a:r>
              <a:rPr lang="en-US" sz="1100" dirty="0" err="1"/>
              <a:t>Stolk</a:t>
            </a:r>
            <a:r>
              <a:rPr lang="en-US" sz="1100" dirty="0"/>
              <a:t>-Cooke, Alison Legrand, Matthew Price. </a:t>
            </a:r>
            <a:r>
              <a:rPr lang="en-US" sz="1100" b="1" dirty="0"/>
              <a:t>The intervening role of urgency on the association between childhood maltreatment, PTSD, and substance-related problems</a:t>
            </a:r>
            <a:r>
              <a:rPr lang="en-US" sz="1100" dirty="0"/>
              <a:t>. </a:t>
            </a:r>
            <a:r>
              <a:rPr lang="en-US" sz="1100" i="1" dirty="0"/>
              <a:t>Addictive Behaviors</a:t>
            </a:r>
            <a:r>
              <a:rPr lang="en-US" sz="1100" dirty="0"/>
              <a:t>, 2017; 69: 98 DOI: </a:t>
            </a:r>
            <a:r>
              <a:rPr lang="en-US" sz="1100" dirty="0">
                <a:hlinkClick r:id="rId2"/>
              </a:rPr>
              <a:t>10.1016/j.addbeh.2017.02.012</a:t>
            </a:r>
            <a:r>
              <a:rPr lang="en-US" sz="1100" dirty="0"/>
              <a:t>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46481744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sp>
        <p:nvSpPr>
          <p:cNvPr id="3" name="Content Placeholder 2"/>
          <p:cNvSpPr>
            <a:spLocks noGrp="1"/>
          </p:cNvSpPr>
          <p:nvPr>
            <p:ph sz="half" idx="1"/>
          </p:nvPr>
        </p:nvSpPr>
        <p:spPr/>
        <p:txBody>
          <a:bodyPr>
            <a:normAutofit fontScale="70000" lnSpcReduction="20000"/>
          </a:bodyPr>
          <a:lstStyle/>
          <a:p>
            <a:r>
              <a:rPr lang="en-US" dirty="0" smtClean="0"/>
              <a:t>Co-Prescription of Benzodiazepines &amp; Opioids</a:t>
            </a:r>
          </a:p>
          <a:p>
            <a:pPr lvl="1"/>
            <a:r>
              <a:rPr lang="en-US" dirty="0" smtClean="0"/>
              <a:t>Pain </a:t>
            </a:r>
            <a:r>
              <a:rPr lang="en-US" dirty="0"/>
              <a:t>relief is not the only desired treatment outcome, but it also includes mood improvement, sleep and quality of life, all of which require co-prescription of opioids with other medications </a:t>
            </a:r>
            <a:endParaRPr lang="en-US" dirty="0" smtClean="0"/>
          </a:p>
          <a:p>
            <a:pPr lvl="1"/>
            <a:r>
              <a:rPr lang="en-US" dirty="0" smtClean="0"/>
              <a:t>Benzodiazepines and Chronic Pain </a:t>
            </a:r>
            <a:endParaRPr lang="en-US" dirty="0"/>
          </a:p>
          <a:p>
            <a:pPr lvl="2"/>
            <a:r>
              <a:rPr lang="en-US" dirty="0" smtClean="0"/>
              <a:t>The </a:t>
            </a:r>
            <a:r>
              <a:rPr lang="en-US" dirty="0"/>
              <a:t>prescriptions for benzodiazepines have risen 67% since the </a:t>
            </a:r>
            <a:r>
              <a:rPr lang="en-US" dirty="0" smtClean="0"/>
              <a:t>mid-1990’s. </a:t>
            </a:r>
            <a:r>
              <a:rPr lang="en-US" dirty="0"/>
              <a:t>In 2001, only about 1 in 10 patients taking opioids were also taking a benzodiazepine; by 2013, the figure had almost </a:t>
            </a:r>
            <a:r>
              <a:rPr lang="en-US" dirty="0" smtClean="0"/>
              <a:t>doubled.</a:t>
            </a:r>
          </a:p>
          <a:p>
            <a:pPr lvl="2"/>
            <a:r>
              <a:rPr lang="en-US" dirty="0" smtClean="0"/>
              <a:t>Strength (in </a:t>
            </a:r>
            <a:r>
              <a:rPr lang="en-US" dirty="0"/>
              <a:t>milligrams) </a:t>
            </a:r>
            <a:r>
              <a:rPr lang="en-US" dirty="0" smtClean="0"/>
              <a:t>of benzodiazepine prescriptions </a:t>
            </a:r>
            <a:r>
              <a:rPr lang="en-US" dirty="0"/>
              <a:t>has risen 300</a:t>
            </a:r>
            <a:r>
              <a:rPr lang="en-US" dirty="0" smtClean="0"/>
              <a:t>%.</a:t>
            </a:r>
          </a:p>
          <a:p>
            <a:pPr lvl="2"/>
            <a:r>
              <a:rPr lang="en-US" dirty="0" smtClean="0"/>
              <a:t>Nearly </a:t>
            </a:r>
            <a:r>
              <a:rPr lang="en-US" dirty="0"/>
              <a:t>80% of patients taking an opioid also used a benzodiazepine and that those who used both drugs concurrently were at a tenfold increased risk of death from overdose</a:t>
            </a:r>
            <a:endParaRPr lang="en-US" dirty="0" smtClean="0"/>
          </a:p>
          <a:p>
            <a:pPr lvl="2"/>
            <a:r>
              <a:rPr lang="en-US" dirty="0" smtClean="0"/>
              <a:t>Factors influencing co-prescription of benzodiazepines and opioids</a:t>
            </a:r>
          </a:p>
          <a:p>
            <a:pPr lvl="3"/>
            <a:r>
              <a:rPr lang="en-US" dirty="0" smtClean="0"/>
              <a:t>Comorbid sleep issues</a:t>
            </a:r>
          </a:p>
          <a:p>
            <a:pPr lvl="3"/>
            <a:r>
              <a:rPr lang="en-US" dirty="0" smtClean="0"/>
              <a:t>Comorbid PTSD : </a:t>
            </a:r>
            <a:r>
              <a:rPr lang="en-US" altLang="en-US" dirty="0"/>
              <a:t>Approximately 15% to 35% of patients with chronic pain also have PTSD</a:t>
            </a:r>
            <a:endParaRPr lang="en-US" dirty="0" smtClean="0"/>
          </a:p>
          <a:p>
            <a:pPr lvl="3"/>
            <a:r>
              <a:rPr lang="en-US" dirty="0" smtClean="0"/>
              <a:t>Comorbid Anxiety :  </a:t>
            </a:r>
            <a:r>
              <a:rPr lang="en-US" altLang="en-US" dirty="0"/>
              <a:t>Up to 45% of chronic pain patients will screen positive for an anxiety disorder, with up to 20% meeting diagnostic </a:t>
            </a:r>
            <a:r>
              <a:rPr lang="en-US" altLang="en-US" dirty="0" smtClean="0"/>
              <a:t>criteria</a:t>
            </a:r>
            <a:endParaRPr lang="en-US" dirty="0" smtClean="0"/>
          </a:p>
          <a:p>
            <a:pPr lvl="3"/>
            <a:r>
              <a:rPr lang="en-US" dirty="0" smtClean="0"/>
              <a:t>Access to integrated behavioral health or mental health treatment</a:t>
            </a:r>
          </a:p>
          <a:p>
            <a:pPr lvl="3"/>
            <a:r>
              <a:rPr lang="en-US" dirty="0" smtClean="0"/>
              <a:t>Stigma associated with engaging in mental health treatment</a:t>
            </a:r>
          </a:p>
          <a:p>
            <a:pPr lvl="3"/>
            <a:r>
              <a:rPr lang="en-US" dirty="0" smtClean="0"/>
              <a:t>Insurance coverage of evidenced based alternative treatment modalities</a:t>
            </a:r>
          </a:p>
          <a:p>
            <a:pPr marL="0" indent="0">
              <a:buNone/>
            </a:pPr>
            <a:endParaRPr lang="en-US" dirty="0"/>
          </a:p>
          <a:p>
            <a:pPr marL="0" indent="0">
              <a:buNone/>
            </a:pPr>
            <a:endParaRPr lang="en-US" dirty="0"/>
          </a:p>
          <a:p>
            <a:pPr marL="0" indent="0">
              <a:buNone/>
            </a:pPr>
            <a:endParaRPr lang="en-US" dirty="0"/>
          </a:p>
        </p:txBody>
      </p:sp>
      <p:sp>
        <p:nvSpPr>
          <p:cNvPr id="6" name="Content Placeholder 5"/>
          <p:cNvSpPr>
            <a:spLocks noGrp="1"/>
          </p:cNvSpPr>
          <p:nvPr>
            <p:ph sz="half" idx="2"/>
          </p:nvPr>
        </p:nvSpPr>
        <p:spPr/>
        <p:txBody>
          <a:bodyPr>
            <a:normAutofit fontScale="70000" lnSpcReduction="20000"/>
          </a:bodyPr>
          <a:lstStyle/>
          <a:p>
            <a:pPr marL="0" indent="0">
              <a:buNone/>
            </a:pPr>
            <a:r>
              <a:rPr lang="en-US" dirty="0"/>
              <a:t>References</a:t>
            </a:r>
          </a:p>
          <a:p>
            <a:pPr marL="0" indent="0">
              <a:buNone/>
            </a:pPr>
            <a:r>
              <a:rPr lang="en-US" dirty="0" err="1"/>
              <a:t>Bachhuber</a:t>
            </a:r>
            <a:r>
              <a:rPr lang="en-US" dirty="0"/>
              <a:t>, MA., Hennessy, S., Cunningham, CO., </a:t>
            </a:r>
            <a:r>
              <a:rPr lang="en-US" dirty="0" err="1"/>
              <a:t>Starrels</a:t>
            </a:r>
            <a:r>
              <a:rPr lang="en-US" dirty="0"/>
              <a:t>, JL. (2016), “Increasing benzodiazepine prescriptions and overdose mortality in the United States, 1996-2013”, </a:t>
            </a:r>
            <a:r>
              <a:rPr lang="en-US" i="1" dirty="0"/>
              <a:t>American Journal of Public Health, 106</a:t>
            </a:r>
            <a:r>
              <a:rPr lang="en-US" dirty="0"/>
              <a:t>(4), 686-868.</a:t>
            </a:r>
          </a:p>
          <a:p>
            <a:pPr marL="0" indent="0">
              <a:buNone/>
            </a:pPr>
            <a:r>
              <a:rPr lang="en-US" sz="1400" dirty="0" err="1"/>
              <a:t>Fishbain</a:t>
            </a:r>
            <a:r>
              <a:rPr lang="en-US" sz="1400" dirty="0"/>
              <a:t> DA. Polypharmacy treatment approaches to the psychiatric and somatic comorbidities found in patients with chronic pain. </a:t>
            </a:r>
            <a:r>
              <a:rPr lang="en-US" sz="1400" i="1" dirty="0"/>
              <a:t>Am J Phys Med </a:t>
            </a:r>
            <a:r>
              <a:rPr lang="en-US" sz="1400" i="1" dirty="0" err="1"/>
              <a:t>Rehabil</a:t>
            </a:r>
            <a:r>
              <a:rPr lang="en-US" sz="1400" dirty="0"/>
              <a:t>. 2005;84(3):S56–S63.</a:t>
            </a:r>
            <a:endParaRPr lang="en-US" dirty="0"/>
          </a:p>
          <a:p>
            <a:pPr marL="0" indent="0">
              <a:buNone/>
            </a:pPr>
            <a:r>
              <a:rPr lang="en-US" dirty="0"/>
              <a:t>National Institute on Drug Abuse. Overdose Death Rates. Retrieved 2/13/2019, </a:t>
            </a:r>
            <a:r>
              <a:rPr lang="en-US" u="sng" dirty="0">
                <a:hlinkClick r:id="rId3"/>
              </a:rPr>
              <a:t>https://www.drugabuse.gov/related-topics/trends-statistics/overdose-death-rates</a:t>
            </a:r>
            <a:endParaRPr lang="en-US" u="sng" dirty="0"/>
          </a:p>
          <a:p>
            <a:pPr marL="0" indent="0">
              <a:buNone/>
            </a:pPr>
            <a:r>
              <a:rPr lang="en-US" altLang="en-US" sz="1800" dirty="0"/>
              <a:t>Pederson, T. (2015). Anxiety symptoms often accompany chronic pain. </a:t>
            </a:r>
            <a:r>
              <a:rPr lang="en-US" altLang="en-US" sz="1800" i="1" dirty="0"/>
              <a:t>Psych Central. </a:t>
            </a:r>
            <a:r>
              <a:rPr lang="en-US" altLang="en-US" sz="1800" i="1" dirty="0">
                <a:hlinkClick r:id="rId4"/>
              </a:rPr>
              <a:t>https://psychcentral.com/news/2013/05/11/anxiety-symptoms-often-accompany-chronic-pain/54716.html</a:t>
            </a:r>
            <a:endParaRPr lang="en-US" altLang="en-US" sz="1800" i="1" dirty="0"/>
          </a:p>
          <a:p>
            <a:pPr marL="0" indent="0">
              <a:buNone/>
            </a:pPr>
            <a:r>
              <a:rPr lang="en-US" sz="1400" dirty="0"/>
              <a:t>Sullivan MD, </a:t>
            </a:r>
            <a:r>
              <a:rPr lang="en-US" sz="1400" dirty="0" err="1"/>
              <a:t>Edlund</a:t>
            </a:r>
            <a:r>
              <a:rPr lang="en-US" sz="1400" dirty="0"/>
              <a:t> MJ, Lily Z, </a:t>
            </a:r>
            <a:r>
              <a:rPr lang="en-US" sz="1400" dirty="0" err="1"/>
              <a:t>Jurgen</a:t>
            </a:r>
            <a:r>
              <a:rPr lang="en-US" sz="1400" dirty="0"/>
              <a:t> U, Wells KB. Association between mental health disorders, problem drug use, and regular prescription opioid use. </a:t>
            </a:r>
            <a:r>
              <a:rPr lang="en-US" sz="1400" i="1" dirty="0"/>
              <a:t>Arch Intern Med</a:t>
            </a:r>
            <a:r>
              <a:rPr lang="en-US" sz="1400" dirty="0"/>
              <a:t>. 2006;166(19):2087–2093</a:t>
            </a:r>
            <a:endParaRPr lang="en-US" dirty="0"/>
          </a:p>
          <a:p>
            <a:pPr marL="0" indent="0">
              <a:buNone/>
            </a:pPr>
            <a:r>
              <a:rPr lang="en-US" dirty="0"/>
              <a:t>Sun EC, Dixit A, Humphreys K, </a:t>
            </a:r>
            <a:r>
              <a:rPr lang="en-US" dirty="0" err="1"/>
              <a:t>Darnall</a:t>
            </a:r>
            <a:r>
              <a:rPr lang="en-US" dirty="0"/>
              <a:t> BD, Baker LC, Mackey S. Association between concurrent use of prescription opioids and benzodiazepines and overdose: retrospective analysis. </a:t>
            </a:r>
            <a:r>
              <a:rPr lang="en-US" i="1" dirty="0"/>
              <a:t>BMJ.</a:t>
            </a:r>
            <a:r>
              <a:rPr lang="en-US" dirty="0"/>
              <a:t> 2017;356:j760. </a:t>
            </a:r>
            <a:r>
              <a:rPr lang="en-US" dirty="0" err="1"/>
              <a:t>doi</a:t>
            </a:r>
            <a:r>
              <a:rPr lang="en-US" dirty="0"/>
              <a:t>: </a:t>
            </a:r>
            <a:r>
              <a:rPr lang="en-US" sz="2400" dirty="0">
                <a:hlinkClick r:id="rId5"/>
              </a:rPr>
              <a:t>https://doi.org/10.1136/bmj.j760</a:t>
            </a:r>
            <a:r>
              <a:rPr lang="en-US" sz="2400" dirty="0"/>
              <a:t>.</a:t>
            </a:r>
            <a:endParaRPr lang="en-US" sz="2400" u="sng" dirty="0"/>
          </a:p>
          <a:p>
            <a:endParaRPr lang="en-US" dirty="0"/>
          </a:p>
        </p:txBody>
      </p:sp>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8132041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Medically Treated or Dangerously Numb</a:t>
            </a:r>
          </a:p>
        </p:txBody>
      </p:sp>
      <p:sp>
        <p:nvSpPr>
          <p:cNvPr id="3" name="Content Placeholder 2"/>
          <p:cNvSpPr>
            <a:spLocks noGrp="1"/>
          </p:cNvSpPr>
          <p:nvPr>
            <p:ph idx="1"/>
          </p:nvPr>
        </p:nvSpPr>
        <p:spPr>
          <a:xfrm>
            <a:off x="317240" y="1892386"/>
            <a:ext cx="11663265" cy="4816323"/>
          </a:xfrm>
        </p:spPr>
        <p:txBody>
          <a:bodyPr>
            <a:normAutofit fontScale="62500" lnSpcReduction="20000"/>
          </a:bodyPr>
          <a:lstStyle/>
          <a:p>
            <a:r>
              <a:rPr lang="en-US" sz="3800" b="1" dirty="0" smtClean="0"/>
              <a:t>The Statistics Underestimate the Impact of the Opioid Epidemic on </a:t>
            </a:r>
            <a:r>
              <a:rPr lang="en-US" sz="3800" b="1" dirty="0"/>
              <a:t>Children</a:t>
            </a:r>
            <a:endParaRPr lang="en-US" sz="3800" b="1" dirty="0" smtClean="0"/>
          </a:p>
          <a:p>
            <a:pPr>
              <a:buFont typeface="Wingdings" panose="05000000000000000000" pitchFamily="2" charset="2"/>
              <a:buChar char="q"/>
            </a:pPr>
            <a:r>
              <a:rPr lang="en-US" dirty="0"/>
              <a:t>The overall incidence of hospitalizations for prescription opioid poisonings in children and adolescents has more than doubled from 1997 to 2012, with increasing incidence of poisonings attributed to suicide or self-inflicted injury and accidental </a:t>
            </a:r>
            <a:r>
              <a:rPr lang="en-US" dirty="0" smtClean="0"/>
              <a:t>intent.</a:t>
            </a:r>
          </a:p>
          <a:p>
            <a:pPr lvl="1">
              <a:buFont typeface="Wingdings" panose="05000000000000000000" pitchFamily="2" charset="2"/>
              <a:buChar char="q"/>
            </a:pPr>
            <a:r>
              <a:rPr lang="en-US" dirty="0" smtClean="0"/>
              <a:t>“</a:t>
            </a:r>
            <a:r>
              <a:rPr lang="en-US" i="1" dirty="0" smtClean="0"/>
              <a:t>Poisonings </a:t>
            </a:r>
            <a:r>
              <a:rPr lang="en-US" i="1" dirty="0"/>
              <a:t>by prescription and illicit opioids are likely to remain a persistent and growing problem in the young unless greater attention is directed toward the pediatric community, who make up nearly one-quarter of the U.S. </a:t>
            </a:r>
            <a:r>
              <a:rPr lang="en-US" i="1" dirty="0" smtClean="0"/>
              <a:t>population</a:t>
            </a:r>
            <a:r>
              <a:rPr lang="en-US" dirty="0" smtClean="0"/>
              <a:t>.”</a:t>
            </a:r>
          </a:p>
          <a:p>
            <a:pPr>
              <a:buFont typeface="Wingdings" panose="05000000000000000000" pitchFamily="2" charset="2"/>
              <a:buChar char="q"/>
            </a:pPr>
            <a:r>
              <a:rPr lang="en-US" dirty="0" smtClean="0"/>
              <a:t>The Foster Care System</a:t>
            </a:r>
          </a:p>
          <a:p>
            <a:pPr lvl="1">
              <a:buFont typeface="Wingdings" panose="05000000000000000000" pitchFamily="2" charset="2"/>
              <a:buChar char="q"/>
            </a:pPr>
            <a:r>
              <a:rPr lang="en-US" dirty="0"/>
              <a:t>Approximately </a:t>
            </a:r>
            <a:r>
              <a:rPr lang="en-US" dirty="0">
                <a:hlinkClick r:id="rId2"/>
              </a:rPr>
              <a:t>92,000 children</a:t>
            </a:r>
            <a:r>
              <a:rPr lang="en-US" dirty="0"/>
              <a:t> were removed from their home in 2016 because at least one parent had a substance use problem</a:t>
            </a:r>
            <a:r>
              <a:rPr lang="en-US" dirty="0" smtClean="0"/>
              <a:t>.</a:t>
            </a:r>
          </a:p>
          <a:p>
            <a:pPr lvl="1">
              <a:buFont typeface="Wingdings" panose="05000000000000000000" pitchFamily="2" charset="2"/>
              <a:buChar char="q"/>
            </a:pPr>
            <a:r>
              <a:rPr lang="en-US" dirty="0"/>
              <a:t>Out-of-home placements also include the </a:t>
            </a:r>
            <a:r>
              <a:rPr lang="en-US" dirty="0">
                <a:hlinkClick r:id="rId3"/>
              </a:rPr>
              <a:t>2.5 million children nationwide</a:t>
            </a:r>
            <a:r>
              <a:rPr lang="en-US" dirty="0"/>
              <a:t> being raised by grandparents and other relatives.</a:t>
            </a:r>
            <a:endParaRPr lang="en-US" dirty="0" smtClean="0"/>
          </a:p>
          <a:p>
            <a:pPr lvl="1">
              <a:buFont typeface="Wingdings" panose="05000000000000000000" pitchFamily="2" charset="2"/>
              <a:buChar char="q"/>
            </a:pPr>
            <a:r>
              <a:rPr lang="en-US" dirty="0" smtClean="0"/>
              <a:t>A </a:t>
            </a:r>
            <a:r>
              <a:rPr lang="en-US" dirty="0"/>
              <a:t>baby is born suffering from opioid withdrawal </a:t>
            </a:r>
            <a:r>
              <a:rPr lang="en-US" dirty="0">
                <a:hlinkClick r:id="rId4"/>
              </a:rPr>
              <a:t>every 25 minutes</a:t>
            </a:r>
            <a:r>
              <a:rPr lang="en-US" dirty="0"/>
              <a:t>.</a:t>
            </a:r>
            <a:endParaRPr lang="en-US" dirty="0" smtClean="0"/>
          </a:p>
          <a:p>
            <a:pPr>
              <a:buFont typeface="Wingdings" panose="05000000000000000000" pitchFamily="2" charset="2"/>
              <a:buChar char="q"/>
            </a:pPr>
            <a:r>
              <a:rPr lang="en-US" dirty="0"/>
              <a:t>Teachers</a:t>
            </a:r>
          </a:p>
          <a:p>
            <a:pPr lvl="1">
              <a:buClr>
                <a:srgbClr val="99CB38"/>
              </a:buClr>
              <a:buFont typeface="Wingdings" panose="05000000000000000000" pitchFamily="2" charset="2"/>
              <a:buChar char="q"/>
            </a:pPr>
            <a:r>
              <a:rPr lang="en-US" b="1" dirty="0">
                <a:solidFill>
                  <a:prstClr val="black">
                    <a:lumMod val="75000"/>
                    <a:lumOff val="25000"/>
                  </a:prstClr>
                </a:solidFill>
              </a:rPr>
              <a:t>“</a:t>
            </a:r>
            <a:r>
              <a:rPr lang="en-US" i="1" dirty="0">
                <a:solidFill>
                  <a:prstClr val="black">
                    <a:lumMod val="75000"/>
                    <a:lumOff val="25000"/>
                  </a:prstClr>
                </a:solidFill>
              </a:rPr>
              <a:t>When their family members struggle with substance use disorders, children bring experiences of neglect, trauma, and often mental health issues into the classroom creating challenging environments for teachers</a:t>
            </a:r>
            <a:r>
              <a:rPr lang="en-US" dirty="0">
                <a:solidFill>
                  <a:prstClr val="black">
                    <a:lumMod val="75000"/>
                    <a:lumOff val="25000"/>
                  </a:prstClr>
                </a:solidFill>
              </a:rPr>
              <a:t>.”</a:t>
            </a:r>
          </a:p>
          <a:p>
            <a:pPr lvl="2">
              <a:buClr>
                <a:srgbClr val="99CB38"/>
              </a:buClr>
              <a:buFont typeface="Wingdings" panose="05000000000000000000" pitchFamily="2" charset="2"/>
              <a:buChar char="q"/>
            </a:pPr>
            <a:r>
              <a:rPr lang="en-US" b="1" dirty="0">
                <a:solidFill>
                  <a:prstClr val="black">
                    <a:lumMod val="75000"/>
                    <a:lumOff val="25000"/>
                  </a:prstClr>
                </a:solidFill>
              </a:rPr>
              <a:t> 70% </a:t>
            </a:r>
            <a:r>
              <a:rPr lang="en-US" dirty="0">
                <a:solidFill>
                  <a:prstClr val="black">
                    <a:lumMod val="75000"/>
                    <a:lumOff val="25000"/>
                  </a:prstClr>
                </a:solidFill>
              </a:rPr>
              <a:t>of West Virginia teachers reports an increase in students impacted by substance </a:t>
            </a:r>
            <a:r>
              <a:rPr lang="en-US" dirty="0" smtClean="0">
                <a:solidFill>
                  <a:prstClr val="black">
                    <a:lumMod val="75000"/>
                    <a:lumOff val="25000"/>
                  </a:prstClr>
                </a:solidFill>
              </a:rPr>
              <a:t>use </a:t>
            </a:r>
            <a:r>
              <a:rPr lang="en-US" dirty="0">
                <a:solidFill>
                  <a:prstClr val="black">
                    <a:lumMod val="75000"/>
                    <a:lumOff val="25000"/>
                  </a:prstClr>
                </a:solidFill>
              </a:rPr>
              <a:t>in the home.</a:t>
            </a:r>
          </a:p>
          <a:p>
            <a:pPr lvl="2">
              <a:buClr>
                <a:srgbClr val="99CB38"/>
              </a:buClr>
              <a:buFont typeface="Wingdings" panose="05000000000000000000" pitchFamily="2" charset="2"/>
              <a:buChar char="q"/>
            </a:pPr>
            <a:r>
              <a:rPr lang="en-US" b="1" dirty="0">
                <a:solidFill>
                  <a:prstClr val="black">
                    <a:lumMod val="75000"/>
                    <a:lumOff val="25000"/>
                  </a:prstClr>
                </a:solidFill>
              </a:rPr>
              <a:t>10%</a:t>
            </a:r>
            <a:r>
              <a:rPr lang="en-US" dirty="0">
                <a:solidFill>
                  <a:prstClr val="black">
                    <a:lumMod val="75000"/>
                    <a:lumOff val="25000"/>
                  </a:prstClr>
                </a:solidFill>
              </a:rPr>
              <a:t> of teachers feel confident in knowing how to support children with parents or caregivers who use substances.</a:t>
            </a:r>
          </a:p>
          <a:p>
            <a:pPr lvl="2">
              <a:buClr>
                <a:srgbClr val="99CB38"/>
              </a:buClr>
              <a:buFont typeface="Wingdings" panose="05000000000000000000" pitchFamily="2" charset="2"/>
              <a:buChar char="q"/>
            </a:pPr>
            <a:r>
              <a:rPr lang="en-US" b="1" dirty="0">
                <a:solidFill>
                  <a:prstClr val="black">
                    <a:lumMod val="75000"/>
                    <a:lumOff val="25000"/>
                  </a:prstClr>
                </a:solidFill>
              </a:rPr>
              <a:t>Most</a:t>
            </a:r>
            <a:r>
              <a:rPr lang="en-US" dirty="0">
                <a:solidFill>
                  <a:prstClr val="black">
                    <a:lumMod val="75000"/>
                    <a:lumOff val="25000"/>
                  </a:prstClr>
                </a:solidFill>
              </a:rPr>
              <a:t> teachers surveyed in West Virginia report they are experiencing</a:t>
            </a:r>
          </a:p>
          <a:p>
            <a:pPr lvl="3">
              <a:buClr>
                <a:srgbClr val="99CB38"/>
              </a:buClr>
              <a:buFont typeface="Wingdings" panose="05000000000000000000" pitchFamily="2" charset="2"/>
              <a:buChar char="q"/>
            </a:pPr>
            <a:r>
              <a:rPr lang="en-US" dirty="0">
                <a:solidFill>
                  <a:prstClr val="black">
                    <a:lumMod val="75000"/>
                    <a:lumOff val="25000"/>
                  </a:prstClr>
                </a:solidFill>
              </a:rPr>
              <a:t>Emotional Exhaustion</a:t>
            </a:r>
          </a:p>
          <a:p>
            <a:pPr lvl="3">
              <a:buClr>
                <a:srgbClr val="99CB38"/>
              </a:buClr>
              <a:buFont typeface="Wingdings" panose="05000000000000000000" pitchFamily="2" charset="2"/>
              <a:buChar char="q"/>
            </a:pPr>
            <a:r>
              <a:rPr lang="en-US" dirty="0">
                <a:solidFill>
                  <a:prstClr val="black">
                    <a:lumMod val="75000"/>
                    <a:lumOff val="25000"/>
                  </a:prstClr>
                </a:solidFill>
              </a:rPr>
              <a:t>Cynicism</a:t>
            </a:r>
          </a:p>
          <a:p>
            <a:pPr lvl="3">
              <a:buClr>
                <a:srgbClr val="99CB38"/>
              </a:buClr>
              <a:buFont typeface="Wingdings" panose="05000000000000000000" pitchFamily="2" charset="2"/>
              <a:buChar char="q"/>
            </a:pPr>
            <a:r>
              <a:rPr lang="en-US" dirty="0">
                <a:solidFill>
                  <a:prstClr val="black">
                    <a:lumMod val="75000"/>
                    <a:lumOff val="25000"/>
                  </a:prstClr>
                </a:solidFill>
              </a:rPr>
              <a:t>Lack of feelings of personal </a:t>
            </a:r>
            <a:r>
              <a:rPr lang="en-US" dirty="0" smtClean="0">
                <a:solidFill>
                  <a:prstClr val="black">
                    <a:lumMod val="75000"/>
                    <a:lumOff val="25000"/>
                  </a:prstClr>
                </a:solidFill>
              </a:rPr>
              <a:t>accomplishment</a:t>
            </a:r>
            <a:endParaRPr lang="en-US" b="1" dirty="0" smtClean="0"/>
          </a:p>
          <a:p>
            <a:pPr marL="0" indent="0">
              <a:buNone/>
            </a:pPr>
            <a:r>
              <a:rPr lang="en-US" sz="1400" dirty="0" smtClean="0"/>
              <a:t>References</a:t>
            </a:r>
          </a:p>
          <a:p>
            <a:pPr marL="0" indent="0">
              <a:buNone/>
            </a:pPr>
            <a:r>
              <a:rPr lang="en-US" sz="1400" dirty="0"/>
              <a:t>Deepa R. </a:t>
            </a:r>
            <a:r>
              <a:rPr lang="en-US" sz="1400" dirty="0" err="1"/>
              <a:t>Camenga</a:t>
            </a:r>
            <a:r>
              <a:rPr lang="en-US" sz="1400" dirty="0"/>
              <a:t>, MD, MHS et al. National Trends in Hospitalizations for Opioid Poisonings Among Children and Adolescents, 1997 to 2012. </a:t>
            </a:r>
            <a:r>
              <a:rPr lang="en-US" sz="1400" i="1" dirty="0"/>
              <a:t>JAMA </a:t>
            </a:r>
            <a:r>
              <a:rPr lang="en-US" sz="1400" i="1" dirty="0" err="1"/>
              <a:t>Pediatr</a:t>
            </a:r>
            <a:r>
              <a:rPr lang="en-US" sz="1400" dirty="0"/>
              <a:t>, October 2016 DOI: </a:t>
            </a:r>
            <a:r>
              <a:rPr lang="en-US" sz="1400" dirty="0" smtClean="0">
                <a:hlinkClick r:id="rId5"/>
              </a:rPr>
              <a:t>10.1001/jamapediatrics.2016.2154</a:t>
            </a:r>
            <a:endParaRPr lang="en-US" sz="1400" dirty="0" smtClean="0"/>
          </a:p>
          <a:p>
            <a:pPr marL="0" indent="0">
              <a:buNone/>
            </a:pPr>
            <a:r>
              <a:rPr lang="en-US" sz="1400" dirty="0"/>
              <a:t>R</a:t>
            </a:r>
            <a:r>
              <a:rPr lang="en-US" sz="1400" dirty="0" smtClean="0"/>
              <a:t>ebecca </a:t>
            </a:r>
            <a:r>
              <a:rPr lang="en-US" sz="1400" dirty="0" err="1"/>
              <a:t>Mirhashem</a:t>
            </a:r>
            <a:r>
              <a:rPr lang="en-US" sz="1400" dirty="0"/>
              <a:t>, Holley C. Allen, Zachary W. Adams, Katherine van </a:t>
            </a:r>
            <a:r>
              <a:rPr lang="en-US" sz="1400" dirty="0" err="1"/>
              <a:t>Stolk</a:t>
            </a:r>
            <a:r>
              <a:rPr lang="en-US" sz="1400" dirty="0"/>
              <a:t>-Cooke, Alison Legrand, Matthew Price. The intervening role of urgency on the association between childhood maltreatment, PTSD, and substance-related problems. </a:t>
            </a:r>
            <a:r>
              <a:rPr lang="en-US" sz="1400" i="1" dirty="0"/>
              <a:t>Addictive Behaviors</a:t>
            </a:r>
            <a:r>
              <a:rPr lang="en-US" sz="1400" dirty="0"/>
              <a:t>, 2017; 69: 98 DOI: </a:t>
            </a:r>
            <a:r>
              <a:rPr lang="en-US" sz="1400" dirty="0">
                <a:hlinkClick r:id="rId6"/>
              </a:rPr>
              <a:t>10.1016/j.addbeh.2017.02.012</a:t>
            </a:r>
            <a:endParaRPr lang="en-US" sz="1400" dirty="0" smtClean="0"/>
          </a:p>
        </p:txBody>
      </p:sp>
      <p:pic>
        <p:nvPicPr>
          <p:cNvPr id="4" name="Picture 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6299" y="5601145"/>
            <a:ext cx="3983060" cy="752649"/>
          </a:xfrm>
          <a:prstGeom prst="rect">
            <a:avLst/>
          </a:prstGeom>
        </p:spPr>
      </p:pic>
    </p:spTree>
    <p:extLst>
      <p:ext uri="{BB962C8B-B14F-4D97-AF65-F5344CB8AC3E}">
        <p14:creationId xmlns:p14="http://schemas.microsoft.com/office/powerpoint/2010/main" val="317131591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(&amp; Must) Do This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94997" y="1846263"/>
            <a:ext cx="7662332" cy="4022725"/>
          </a:xfrm>
        </p:spPr>
      </p:pic>
    </p:spTree>
    <p:extLst>
      <p:ext uri="{BB962C8B-B14F-4D97-AF65-F5344CB8AC3E}">
        <p14:creationId xmlns:p14="http://schemas.microsoft.com/office/powerpoint/2010/main" val="3777886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CAN (&amp; Must) Do This</a:t>
            </a:r>
            <a:endParaRPr lang="en-US" dirty="0"/>
          </a:p>
        </p:txBody>
      </p:sp>
      <p:sp>
        <p:nvSpPr>
          <p:cNvPr id="3" name="Content Placeholder 2"/>
          <p:cNvSpPr>
            <a:spLocks noGrp="1"/>
          </p:cNvSpPr>
          <p:nvPr>
            <p:ph idx="1"/>
          </p:nvPr>
        </p:nvSpPr>
        <p:spPr/>
        <p:txBody>
          <a:bodyPr/>
          <a:lstStyle/>
          <a:p>
            <a:pPr algn="ctr"/>
            <a:endParaRPr lang="en-US" dirty="0" smtClean="0"/>
          </a:p>
          <a:p>
            <a:pPr algn="ctr"/>
            <a:endParaRPr lang="en-US" dirty="0"/>
          </a:p>
          <a:p>
            <a:pPr algn="ctr"/>
            <a:endParaRPr lang="en-US" dirty="0" smtClean="0"/>
          </a:p>
          <a:p>
            <a:pPr algn="ctr"/>
            <a:r>
              <a:rPr lang="en-US" dirty="0" smtClean="0"/>
              <a:t>We </a:t>
            </a:r>
            <a:r>
              <a:rPr lang="en-US" dirty="0"/>
              <a:t>must work together to envision a world in which the fundamental behavioral and experiential drivers of human health and wellbeing are both easily and affordably accessible via clinical healthcare, and embedded into the daily systems and structures that guide our lives.  </a:t>
            </a:r>
          </a:p>
          <a:p>
            <a:pPr algn="ct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299" y="4973217"/>
            <a:ext cx="3983060" cy="1380578"/>
          </a:xfrm>
          <a:prstGeom prst="rect">
            <a:avLst/>
          </a:prstGeom>
        </p:spPr>
      </p:pic>
    </p:spTree>
    <p:extLst>
      <p:ext uri="{BB962C8B-B14F-4D97-AF65-F5344CB8AC3E}">
        <p14:creationId xmlns:p14="http://schemas.microsoft.com/office/powerpoint/2010/main" val="1691373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&amp; Answers</a:t>
            </a:r>
            <a:endParaRPr lang="en-US"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68758" y="1950098"/>
            <a:ext cx="8266923" cy="3965510"/>
          </a:xfrm>
        </p:spPr>
      </p:pic>
    </p:spTree>
    <p:extLst>
      <p:ext uri="{BB962C8B-B14F-4D97-AF65-F5344CB8AC3E}">
        <p14:creationId xmlns:p14="http://schemas.microsoft.com/office/powerpoint/2010/main" val="4186415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Disclosures</a:t>
            </a:r>
            <a:endParaRPr lang="en-US" dirty="0"/>
          </a:p>
        </p:txBody>
      </p:sp>
      <p:sp>
        <p:nvSpPr>
          <p:cNvPr id="3" name="Content Placeholder 2"/>
          <p:cNvSpPr>
            <a:spLocks noGrp="1"/>
          </p:cNvSpPr>
          <p:nvPr>
            <p:ph idx="1"/>
          </p:nvPr>
        </p:nvSpPr>
        <p:spPr/>
        <p:txBody>
          <a:bodyPr/>
          <a:lstStyle/>
          <a:p>
            <a:r>
              <a:rPr lang="en-US" altLang="en-US" dirty="0"/>
              <a:t>Kim Swanson, Ph.D. is a full time salaried employee as the Behavioral Health Director at Mosaic Medical. Dr. Kimberly Swanson has disclosed that within the past 12 months, she has not had financial interest with any manufacturers of medical commercial products pertaining to the presented topics.</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21695" y="5012147"/>
            <a:ext cx="3983060" cy="1338870"/>
          </a:xfrm>
          <a:prstGeom prst="rect">
            <a:avLst/>
          </a:prstGeom>
        </p:spPr>
      </p:pic>
    </p:spTree>
    <p:extLst>
      <p:ext uri="{BB962C8B-B14F-4D97-AF65-F5344CB8AC3E}">
        <p14:creationId xmlns:p14="http://schemas.microsoft.com/office/powerpoint/2010/main" val="36996891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Objectives</a:t>
            </a:r>
            <a:endParaRPr lang="en-US" dirty="0"/>
          </a:p>
        </p:txBody>
      </p:sp>
      <p:sp>
        <p:nvSpPr>
          <p:cNvPr id="3" name="Content Placeholder 2"/>
          <p:cNvSpPr>
            <a:spLocks noGrp="1"/>
          </p:cNvSpPr>
          <p:nvPr>
            <p:ph idx="1"/>
          </p:nvPr>
        </p:nvSpPr>
        <p:spPr/>
        <p:txBody>
          <a:bodyPr>
            <a:normAutofit/>
          </a:bodyPr>
          <a:lstStyle/>
          <a:p>
            <a:r>
              <a:rPr lang="en-US" dirty="0" smtClean="0"/>
              <a:t>1) 	Learn about long term and systemic factors that lead to deaths of despair</a:t>
            </a:r>
          </a:p>
          <a:p>
            <a:endParaRPr lang="en-US" dirty="0"/>
          </a:p>
          <a:p>
            <a:r>
              <a:rPr lang="en-US" dirty="0" smtClean="0"/>
              <a:t>2) 	Identify how mental health factors, such as depression, have played a role in prescribing 	practices</a:t>
            </a:r>
          </a:p>
          <a:p>
            <a:pPr marL="0" indent="0">
              <a:buNone/>
            </a:pPr>
            <a:endParaRPr lang="en-US" dirty="0"/>
          </a:p>
          <a:p>
            <a:r>
              <a:rPr lang="en-US" dirty="0" smtClean="0"/>
              <a:t>3) </a:t>
            </a:r>
            <a:r>
              <a:rPr lang="en-US" dirty="0"/>
              <a:t>	</a:t>
            </a:r>
            <a:r>
              <a:rPr lang="en-US" dirty="0" smtClean="0"/>
              <a:t>Identify the importance of biopsychosocial multidisciplinary treatment for individuals 	suffering from chronic non-cancer pain</a:t>
            </a:r>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190324361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“It’s a long shot, but someone’s got to win the lottery…”</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90519" y="1902247"/>
            <a:ext cx="6810962"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25237036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Background: We all Numb</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44347" y="1846263"/>
            <a:ext cx="5363632" cy="4022725"/>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235638029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a:t>
            </a:r>
            <a:r>
              <a:rPr lang="en-US" dirty="0" smtClean="0"/>
              <a:t>We all Numb</a:t>
            </a:r>
            <a:endParaRPr lang="en-US" dirty="0"/>
          </a:p>
        </p:txBody>
      </p:sp>
      <p:sp>
        <p:nvSpPr>
          <p:cNvPr id="5" name="Content Placeholder 4"/>
          <p:cNvSpPr>
            <a:spLocks noGrp="1"/>
          </p:cNvSpPr>
          <p:nvPr>
            <p:ph idx="1"/>
          </p:nvPr>
        </p:nvSpPr>
        <p:spPr/>
        <p:txBody>
          <a:bodyPr/>
          <a:lstStyle/>
          <a:p>
            <a:pPr algn="ctr"/>
            <a:r>
              <a:rPr lang="en-US" dirty="0" smtClean="0"/>
              <a:t>“</a:t>
            </a:r>
            <a:endParaRPr lang="en-US" dirty="0"/>
          </a:p>
          <a:p>
            <a:pPr lvl="1">
              <a:buFont typeface="Arial" panose="020B0604020202020204" pitchFamily="34" charset="0"/>
              <a:buChar char="•"/>
            </a:pPr>
            <a:r>
              <a:rPr lang="en-US" dirty="0" smtClean="0"/>
              <a:t>All of us practice numbing behaviors on a spectrum with addiction being at one extreme.</a:t>
            </a:r>
          </a:p>
          <a:p>
            <a:pPr lvl="1">
              <a:buFont typeface="Arial" panose="020B0604020202020204" pitchFamily="34" charset="0"/>
              <a:buChar char="•"/>
            </a:pPr>
            <a:endParaRPr lang="en-US" dirty="0" smtClean="0"/>
          </a:p>
          <a:p>
            <a:pPr lvl="2">
              <a:buFont typeface="Arial" panose="020B0604020202020204" pitchFamily="34" charset="0"/>
              <a:buChar char="•"/>
            </a:pPr>
            <a:r>
              <a:rPr lang="en-US" dirty="0" smtClean="0"/>
              <a:t>Not all flights of escape or indulgences, or self-comforting tactics are harmful</a:t>
            </a:r>
          </a:p>
          <a:p>
            <a:pPr lvl="2">
              <a:buFont typeface="Arial" panose="020B0604020202020204" pitchFamily="34" charset="0"/>
              <a:buChar char="•"/>
            </a:pPr>
            <a:r>
              <a:rPr lang="en-US" dirty="0" smtClean="0"/>
              <a:t>To the extent our numbing behaviors move use closer choosing comfort over growth, escaping our problems over processing them where they get in the way of our joy the more our numbing behaviors become problematic.</a:t>
            </a:r>
          </a:p>
          <a:p>
            <a:pPr lvl="2">
              <a:buFont typeface="Arial" panose="020B0604020202020204" pitchFamily="34" charset="0"/>
              <a:buChar char="•"/>
            </a:pP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36299" y="4984155"/>
            <a:ext cx="3983060" cy="1338870"/>
          </a:xfrm>
          <a:prstGeom prst="rect">
            <a:avLst/>
          </a:prstGeom>
        </p:spPr>
      </p:pic>
    </p:spTree>
    <p:extLst>
      <p:ext uri="{BB962C8B-B14F-4D97-AF65-F5344CB8AC3E}">
        <p14:creationId xmlns:p14="http://schemas.microsoft.com/office/powerpoint/2010/main" val="184610173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We all Numb</a:t>
            </a:r>
          </a:p>
        </p:txBody>
      </p:sp>
      <p:sp>
        <p:nvSpPr>
          <p:cNvPr id="3" name="Content Placeholder 2"/>
          <p:cNvSpPr>
            <a:spLocks noGrp="1"/>
          </p:cNvSpPr>
          <p:nvPr>
            <p:ph idx="1"/>
          </p:nvPr>
        </p:nvSpPr>
        <p:spPr/>
        <p:txBody>
          <a:bodyPr/>
          <a:lstStyle/>
          <a:p>
            <a:r>
              <a:rPr lang="en-US" dirty="0" smtClean="0"/>
              <a:t>What is Numbing?</a:t>
            </a:r>
          </a:p>
          <a:p>
            <a:endParaRPr lang="en-US" dirty="0"/>
          </a:p>
          <a:p>
            <a:pPr lvl="1">
              <a:buFont typeface="Arial" panose="020B0604020202020204" pitchFamily="34" charset="0"/>
              <a:buChar char="•"/>
            </a:pPr>
            <a:r>
              <a:rPr lang="en-US" dirty="0" smtClean="0"/>
              <a:t>When we don’t want to feel negative emotions, we find a way to ignore them.</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1" y="4929186"/>
            <a:ext cx="3983060" cy="1338870"/>
          </a:xfrm>
          <a:prstGeom prst="rect">
            <a:avLst/>
          </a:prstGeom>
        </p:spPr>
      </p:pic>
    </p:spTree>
    <p:extLst>
      <p:ext uri="{BB962C8B-B14F-4D97-AF65-F5344CB8AC3E}">
        <p14:creationId xmlns:p14="http://schemas.microsoft.com/office/powerpoint/2010/main" val="13179435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384615"/>
            <a:ext cx="10058400" cy="1450757"/>
          </a:xfrm>
        </p:spPr>
        <p:txBody>
          <a:bodyPr/>
          <a:lstStyle/>
          <a:p>
            <a:r>
              <a:rPr lang="en-US" dirty="0"/>
              <a:t>Background: We all Numb</a:t>
            </a:r>
          </a:p>
        </p:txBody>
      </p:sp>
      <p:sp>
        <p:nvSpPr>
          <p:cNvPr id="3" name="Content Placeholder 2"/>
          <p:cNvSpPr>
            <a:spLocks noGrp="1"/>
          </p:cNvSpPr>
          <p:nvPr>
            <p:ph idx="1"/>
          </p:nvPr>
        </p:nvSpPr>
        <p:spPr/>
        <p:txBody>
          <a:bodyPr/>
          <a:lstStyle/>
          <a:p>
            <a:r>
              <a:rPr lang="en-US" dirty="0" smtClean="0"/>
              <a:t>Why do we numb?</a:t>
            </a:r>
          </a:p>
          <a:p>
            <a:pPr lvl="1">
              <a:buFont typeface="Arial" panose="020B0604020202020204" pitchFamily="34" charset="0"/>
              <a:buChar char="•"/>
            </a:pPr>
            <a:r>
              <a:rPr lang="en-US" dirty="0" smtClean="0"/>
              <a:t>Blow off steam</a:t>
            </a:r>
          </a:p>
          <a:p>
            <a:pPr lvl="1">
              <a:buFont typeface="Arial" panose="020B0604020202020204" pitchFamily="34" charset="0"/>
              <a:buChar char="•"/>
            </a:pPr>
            <a:r>
              <a:rPr lang="en-US" dirty="0" smtClean="0"/>
              <a:t>Take the edge off</a:t>
            </a:r>
          </a:p>
          <a:p>
            <a:pPr lvl="1">
              <a:buFont typeface="Arial" panose="020B0604020202020204" pitchFamily="34" charset="0"/>
              <a:buChar char="•"/>
            </a:pPr>
            <a:endParaRPr lang="en-US" dirty="0" smtClean="0"/>
          </a:p>
          <a:p>
            <a:pPr>
              <a:buFont typeface="Arial" panose="020B0604020202020204" pitchFamily="34" charset="0"/>
              <a:buChar cha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05671" y="4929186"/>
            <a:ext cx="3983060" cy="1338870"/>
          </a:xfrm>
          <a:prstGeom prst="rect">
            <a:avLst/>
          </a:prstGeom>
        </p:spPr>
      </p:pic>
    </p:spTree>
    <p:extLst>
      <p:ext uri="{BB962C8B-B14F-4D97-AF65-F5344CB8AC3E}">
        <p14:creationId xmlns:p14="http://schemas.microsoft.com/office/powerpoint/2010/main" val="17166575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708</TotalTime>
  <Words>2544</Words>
  <Application>Microsoft Office PowerPoint</Application>
  <PresentationFormat>Widescreen</PresentationFormat>
  <Paragraphs>195</Paragraphs>
  <Slides>28</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Calibri</vt:lpstr>
      <vt:lpstr>Calibri Light</vt:lpstr>
      <vt:lpstr>Corbel</vt:lpstr>
      <vt:lpstr>GuardianSansGR-Regular</vt:lpstr>
      <vt:lpstr>Perpetua</vt:lpstr>
      <vt:lpstr>Verdana</vt:lpstr>
      <vt:lpstr>Wingdings</vt:lpstr>
      <vt:lpstr>Wingdings 2</vt:lpstr>
      <vt:lpstr>Retrospect</vt:lpstr>
      <vt:lpstr>Medically Treated or Dangerously Numb</vt:lpstr>
      <vt:lpstr>Acknowledgements</vt:lpstr>
      <vt:lpstr>Disclosures</vt:lpstr>
      <vt:lpstr>Objectives</vt:lpstr>
      <vt:lpstr>“It’s a long shot, but someone’s got to win the lottery…”</vt:lpstr>
      <vt:lpstr>Background: We all Numb</vt:lpstr>
      <vt:lpstr>Background: We all Numb</vt:lpstr>
      <vt:lpstr>Background: We all Numb</vt:lpstr>
      <vt:lpstr>Background: We all Numb</vt:lpstr>
      <vt:lpstr>Background: We all Numb</vt:lpstr>
      <vt:lpstr>Background: We all Numb</vt:lpstr>
      <vt:lpstr>Background: Population of Rx Opioid Users Is Heterogeneous </vt:lpstr>
      <vt:lpstr>Background:  Pain Related Suffering</vt:lpstr>
      <vt:lpstr>The Opioid Crisis and the Pain &amp; Suffering of Our Nation</vt:lpstr>
      <vt:lpstr>The Opioid Crisis and the Pain &amp; Suffering of Our Nation</vt:lpstr>
      <vt:lpstr>The Opioid Crisis and the Pain &amp; Suffering of Our Nation</vt:lpstr>
      <vt:lpstr>The Opioid Crisis and the Pain &amp; Suffering of Our Nation</vt:lpstr>
      <vt:lpstr>    Deaths of Despair The Opioid Crisis is Just Part of the Problem </vt:lpstr>
      <vt:lpstr>Deaths of Despair The Opioid Crisis is Just Part of the Problem</vt:lpstr>
      <vt:lpstr>Medically Treated or Dangerously Numb</vt:lpstr>
      <vt:lpstr>Medically Treated or Dangerously Numb</vt:lpstr>
      <vt:lpstr>Medically Treated or Dangerously Numb</vt:lpstr>
      <vt:lpstr>Medically Treated or Dangerously Numb</vt:lpstr>
      <vt:lpstr>Medically Treated or Dangerously Numb</vt:lpstr>
      <vt:lpstr>Medically Treated or Dangerously Numb</vt:lpstr>
      <vt:lpstr>We CAN (&amp; Must) Do This</vt:lpstr>
      <vt:lpstr>We CAN (&amp; Must) Do This</vt:lpstr>
      <vt:lpstr>Questions &amp; Answers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Kimberly Swanson Ph.D</dc:creator>
  <cp:lastModifiedBy>Kimberly Swanson Ph.D</cp:lastModifiedBy>
  <cp:revision>78</cp:revision>
  <dcterms:created xsi:type="dcterms:W3CDTF">2019-04-15T16:03:08Z</dcterms:created>
  <dcterms:modified xsi:type="dcterms:W3CDTF">2019-09-30T21:03:55Z</dcterms:modified>
</cp:coreProperties>
</file>