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91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8" r:id="rId13"/>
    <p:sldId id="279" r:id="rId14"/>
    <p:sldId id="280" r:id="rId15"/>
    <p:sldId id="282" r:id="rId16"/>
    <p:sldId id="295" r:id="rId17"/>
    <p:sldId id="296" r:id="rId18"/>
    <p:sldId id="297" r:id="rId19"/>
    <p:sldId id="298" r:id="rId20"/>
    <p:sldId id="299" r:id="rId21"/>
    <p:sldId id="300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C09"/>
    <a:srgbClr val="BC6F34"/>
    <a:srgbClr val="BB0005"/>
    <a:srgbClr val="617CC6"/>
    <a:srgbClr val="BE5909"/>
    <a:srgbClr val="FC4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29" autoAdjust="0"/>
  </p:normalViewPr>
  <p:slideViewPr>
    <p:cSldViewPr snapToGrid="0" snapToObjects="1"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E8D73-E748-994B-9E6E-41CCF92753E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7B681-04E7-ED4E-B55E-7CA3E7034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8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this translate in to real numbers in Oregon?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0CAD3-561A-064C-9939-478C0F3191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0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this societal narrative fit with what we know about our patients?</a:t>
            </a:r>
          </a:p>
          <a:p>
            <a:endParaRPr lang="en-US" dirty="0"/>
          </a:p>
          <a:p>
            <a:r>
              <a:rPr lang="en-US" dirty="0"/>
              <a:t>We studied this in</a:t>
            </a:r>
            <a:r>
              <a:rPr lang="en-US" baseline="0" dirty="0"/>
              <a:t> the early days of CCOs and the focus on High Utilizers – based on our understanding of 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0CAD3-561A-064C-9939-478C0F3191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31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</a:t>
            </a:r>
            <a:r>
              <a:rPr lang="en-US" baseline="0" dirty="0"/>
              <a:t> complexity adversity rates are lower than the group average, though still high.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30A1-94AC-7F40-A0B4-9FEF537767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15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ACE Low group</a:t>
            </a:r>
            <a:r>
              <a:rPr lang="en-US" baseline="0" dirty="0"/>
              <a:t> has higher than population average adversity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30A1-94AC-7F40-A0B4-9FEF537767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66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effect we end</a:t>
            </a:r>
            <a:r>
              <a:rPr lang="en-US" baseline="0" dirty="0"/>
              <a:t> up with </a:t>
            </a:r>
            <a:r>
              <a:rPr lang="en-US" dirty="0"/>
              <a:t>Cascading</a:t>
            </a:r>
            <a:r>
              <a:rPr lang="en-US" baseline="0" dirty="0"/>
              <a:t> adverse life events</a:t>
            </a:r>
            <a:r>
              <a:rPr lang="is-I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0CAD3-561A-064C-9939-478C0F3191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05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Increasingly contentions </a:t>
            </a:r>
            <a:r>
              <a:rPr lang="en-US" dirty="0" err="1"/>
              <a:t>soceity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7B681-04E7-ED4E-B55E-7CA3E7034B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76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7B681-04E7-ED4E-B55E-7CA3E7034B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54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Ultimately</a:t>
            </a:r>
            <a:r>
              <a:rPr lang="en-US" baseline="0" dirty="0"/>
              <a:t> this is about making it possible for everyone to have a healthy productive fulfilling future.</a:t>
            </a:r>
          </a:p>
          <a:p>
            <a:endParaRPr lang="en-US" baseline="0" dirty="0"/>
          </a:p>
          <a:p>
            <a:r>
              <a:rPr lang="en-US" baseline="0" dirty="0"/>
              <a:t>Ultimately it is about promoting equity and social justice</a:t>
            </a:r>
            <a:r>
              <a:rPr lang="is-IS" baseline="0" dirty="0"/>
              <a:t>… and there is no better work.</a:t>
            </a:r>
          </a:p>
          <a:p>
            <a:endParaRPr lang="is-IS" baseline="0" dirty="0"/>
          </a:p>
          <a:p>
            <a:r>
              <a:rPr lang="is-IS" baseline="0" dirty="0"/>
              <a:t>Thank you for being here.    </a:t>
            </a:r>
            <a:r>
              <a:rPr lang="is-IS" baseline="0"/>
              <a:t>Next year, bring your friends and lets double or triple the effort.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D77A-37D8-4E03-B709-6D3710ADD09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0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non medical use mostly</a:t>
            </a:r>
            <a:r>
              <a:rPr lang="en-US" baseline="0" dirty="0"/>
              <a:t> happen?  It is not our our patients</a:t>
            </a:r>
            <a:r>
              <a:rPr lang="is-IS" baseline="0" dirty="0"/>
              <a:t>…. </a:t>
            </a:r>
            <a:r>
              <a:rPr lang="en-US" baseline="0" dirty="0"/>
              <a:t>I</a:t>
            </a:r>
            <a:r>
              <a:rPr lang="is-IS" baseline="0" dirty="0"/>
              <a:t>t is their “friends...”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0CAD3-561A-064C-9939-478C0F3191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5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why are our</a:t>
            </a:r>
            <a:r>
              <a:rPr lang="en-US" baseline="0" dirty="0"/>
              <a:t> “friends” so attracted opioids.   </a:t>
            </a:r>
            <a:r>
              <a:rPr lang="en-US" baseline="0" dirty="0" err="1"/>
              <a:t>Whats</a:t>
            </a:r>
            <a:r>
              <a:rPr lang="en-US" baseline="0" dirty="0"/>
              <a:t> the bigger picture?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CCEEC-D9E9-E448-A899-239CF9D07E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8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2015 Angus</a:t>
            </a:r>
            <a:r>
              <a:rPr lang="en-US" baseline="0" dirty="0"/>
              <a:t> Deaton and Ann Case at Princeton </a:t>
            </a:r>
            <a:r>
              <a:rPr lang="en-US" dirty="0"/>
              <a:t>First noted increased</a:t>
            </a:r>
            <a:r>
              <a:rPr lang="en-US" baseline="0" dirty="0"/>
              <a:t> all cause mortality for 45-54 </a:t>
            </a:r>
            <a:r>
              <a:rPr lang="en-US" baseline="0" dirty="0" err="1"/>
              <a:t>yos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CCEEC-D9E9-E448-A899-239CF9D07E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40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Drill down: Mostly for those with HS or less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CCEEC-D9E9-E448-A899-239CF9D07E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2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Drill</a:t>
            </a:r>
            <a:r>
              <a:rPr lang="en-US" baseline="0" dirty="0"/>
              <a:t> down: </a:t>
            </a:r>
            <a:r>
              <a:rPr lang="en-US" dirty="0"/>
              <a:t>Mostly driven</a:t>
            </a:r>
            <a:r>
              <a:rPr lang="en-US" baseline="0" dirty="0"/>
              <a:t> by deaths from drugs alcohol or suicide – “deaths of despair”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CCEEC-D9E9-E448-A899-239CF9D07E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2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Worse</a:t>
            </a:r>
            <a:r>
              <a:rPr lang="en-US" baseline="0" dirty="0"/>
              <a:t> in</a:t>
            </a:r>
            <a:r>
              <a:rPr lang="en-US" dirty="0"/>
              <a:t> certain part of the country </a:t>
            </a:r>
            <a:r>
              <a:rPr lang="en-US" dirty="0" err="1"/>
              <a:t>vs</a:t>
            </a:r>
            <a:r>
              <a:rPr lang="en-US" dirty="0"/>
              <a:t>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CCEEC-D9E9-E448-A899-239CF9D07E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80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Worse</a:t>
            </a:r>
            <a:r>
              <a:rPr lang="en-US" baseline="0" dirty="0"/>
              <a:t> from 2000 to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0CAD3-561A-064C-9939-478C0F3191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0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Their</a:t>
            </a:r>
            <a:r>
              <a:rPr lang="en-US" baseline="0" dirty="0"/>
              <a:t> interpretation: blue collar economic dislocation.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F72AA-038A-974C-82EA-A7A6F3B93A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8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648-F416-EB43-87C8-14BBBC875F0A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521-27A0-8F43-B869-275170657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4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648-F416-EB43-87C8-14BBBC875F0A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521-27A0-8F43-B869-275170657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0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648-F416-EB43-87C8-14BBBC875F0A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521-27A0-8F43-B869-275170657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4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648-F416-EB43-87C8-14BBBC875F0A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521-27A0-8F43-B869-275170657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3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648-F416-EB43-87C8-14BBBC875F0A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521-27A0-8F43-B869-275170657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648-F416-EB43-87C8-14BBBC875F0A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521-27A0-8F43-B869-275170657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0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648-F416-EB43-87C8-14BBBC875F0A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521-27A0-8F43-B869-275170657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648-F416-EB43-87C8-14BBBC875F0A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521-27A0-8F43-B869-275170657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4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648-F416-EB43-87C8-14BBBC875F0A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521-27A0-8F43-B869-275170657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4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648-F416-EB43-87C8-14BBBC875F0A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521-27A0-8F43-B869-275170657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1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648-F416-EB43-87C8-14BBBC875F0A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521-27A0-8F43-B869-275170657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4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25648-F416-EB43-87C8-14BBBC875F0A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E521-27A0-8F43-B869-275170657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6181" y="2131917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Why Do </a:t>
            </a:r>
            <a:r>
              <a:rPr lang="en-US" sz="4000" b="1" i="1" dirty="0">
                <a:solidFill>
                  <a:srgbClr val="C55C09"/>
                </a:solidFill>
              </a:rPr>
              <a:t>So Many People </a:t>
            </a:r>
            <a:r>
              <a:rPr lang="en-US" sz="4000" b="1" dirty="0"/>
              <a:t>Use Drugs?</a:t>
            </a:r>
            <a:endParaRPr lang="en-US" sz="4000" b="1" dirty="0">
              <a:solidFill>
                <a:srgbClr val="617CC6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5464676"/>
            <a:ext cx="6180868" cy="1236654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en-US" sz="2000" dirty="0">
                <a:solidFill>
                  <a:schemeClr val="tx1"/>
                </a:solidFill>
              </a:rPr>
              <a:t>David Labby MD PhD</a:t>
            </a:r>
          </a:p>
          <a:p>
            <a:pPr>
              <a:lnSpc>
                <a:spcPct val="60000"/>
              </a:lnSpc>
            </a:pPr>
            <a:r>
              <a:rPr lang="en-US" sz="2000" dirty="0">
                <a:solidFill>
                  <a:schemeClr val="tx1"/>
                </a:solidFill>
              </a:rPr>
              <a:t>Health Share of Oregon </a:t>
            </a:r>
            <a:r>
              <a:rPr lang="mr-IN" sz="2000" dirty="0">
                <a:solidFill>
                  <a:schemeClr val="tx1"/>
                </a:solidFill>
              </a:rPr>
              <a:t>–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2000" dirty="0">
                <a:solidFill>
                  <a:schemeClr val="tx1"/>
                </a:solidFill>
              </a:rPr>
              <a:t>October, 2019</a:t>
            </a:r>
          </a:p>
          <a:p>
            <a:pPr>
              <a:lnSpc>
                <a:spcPct val="60000"/>
              </a:lnSpc>
            </a:pPr>
            <a:endParaRPr lang="en-US" dirty="0"/>
          </a:p>
          <a:p>
            <a:pPr>
              <a:lnSpc>
                <a:spcPct val="60000"/>
              </a:lnSpc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000" y="281460"/>
            <a:ext cx="2850639" cy="18260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7217" y="3810232"/>
            <a:ext cx="87220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 Oregon*: </a:t>
            </a:r>
          </a:p>
          <a:p>
            <a:pPr marL="285750" indent="-285750" algn="ctr">
              <a:buFont typeface="Arial"/>
              <a:buChar char="•"/>
            </a:pPr>
            <a:r>
              <a:rPr lang="en-US" sz="2400" b="1" dirty="0"/>
              <a:t>9.6% suffer from a Substance Use Disorder = 395,000 individuals</a:t>
            </a:r>
          </a:p>
          <a:p>
            <a:pPr marL="285750" indent="-285750" algn="ctr">
              <a:buFont typeface="Arial"/>
              <a:buChar char="•"/>
            </a:pPr>
            <a:r>
              <a:rPr lang="en-US" sz="2400" b="1" dirty="0"/>
              <a:t>75% of Foster Care placements involve parental SUD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217" y="3810232"/>
            <a:ext cx="8722098" cy="1336924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1015" y="6348710"/>
            <a:ext cx="516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*Governor’s Substance Use Policy Agenda 2018</a:t>
            </a:r>
          </a:p>
        </p:txBody>
      </p:sp>
    </p:spTree>
    <p:extLst>
      <p:ext uri="{BB962C8B-B14F-4D97-AF65-F5344CB8AC3E}">
        <p14:creationId xmlns:p14="http://schemas.microsoft.com/office/powerpoint/2010/main" val="240152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328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61265"/>
            <a:ext cx="8229600" cy="50149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300" dirty="0"/>
              <a:t>Decline in blue collar jobs since 1970s, especially for those with less than a college degree</a:t>
            </a:r>
          </a:p>
          <a:p>
            <a:pPr lvl="1"/>
            <a:r>
              <a:rPr lang="en-US" sz="3300" dirty="0"/>
              <a:t>Major impact on white working class men</a:t>
            </a:r>
          </a:p>
          <a:p>
            <a:pPr lvl="2"/>
            <a:r>
              <a:rPr lang="en-US" sz="2900" dirty="0"/>
              <a:t>Fewer jobs, lower wages, lower returns on experience</a:t>
            </a:r>
          </a:p>
          <a:p>
            <a:pPr lvl="2"/>
            <a:r>
              <a:rPr lang="en-US" sz="2800" dirty="0"/>
              <a:t>Reduced marriage rates, higher divorce, worse family lives</a:t>
            </a:r>
          </a:p>
          <a:p>
            <a:pPr lvl="2"/>
            <a:r>
              <a:rPr lang="en-US" sz="2800" dirty="0"/>
              <a:t>Increases in reports of poor health </a:t>
            </a:r>
          </a:p>
          <a:p>
            <a:pPr lvl="2"/>
            <a:r>
              <a:rPr lang="en-US" sz="2800" dirty="0"/>
              <a:t>Increasing poor mental health</a:t>
            </a:r>
          </a:p>
          <a:p>
            <a:pPr lvl="2"/>
            <a:r>
              <a:rPr lang="en-US" sz="2800" dirty="0"/>
              <a:t>Increased incidence of chronic pain</a:t>
            </a:r>
          </a:p>
          <a:p>
            <a:pPr lvl="3"/>
            <a:r>
              <a:rPr lang="en-US" sz="2300" dirty="0"/>
              <a:t>Loss of economic supports</a:t>
            </a:r>
          </a:p>
          <a:p>
            <a:pPr lvl="3"/>
            <a:r>
              <a:rPr lang="en-US" sz="2300" dirty="0"/>
              <a:t>Loss of social supports</a:t>
            </a:r>
          </a:p>
          <a:p>
            <a:pPr lvl="4"/>
            <a:r>
              <a:rPr lang="en-US" sz="2300" dirty="0"/>
              <a:t>Increased suicide</a:t>
            </a:r>
          </a:p>
          <a:p>
            <a:pPr lvl="4"/>
            <a:r>
              <a:rPr lang="en-US" sz="2300" dirty="0"/>
              <a:t>Increasing substance use</a:t>
            </a:r>
          </a:p>
          <a:p>
            <a:pPr lvl="5"/>
            <a:r>
              <a:rPr lang="en-US" sz="2300" dirty="0"/>
              <a:t>Alcohol </a:t>
            </a:r>
          </a:p>
          <a:p>
            <a:pPr lvl="5"/>
            <a:r>
              <a:rPr lang="en-US" sz="2300" dirty="0"/>
              <a:t>Drugs</a:t>
            </a:r>
          </a:p>
          <a:p>
            <a:pPr lvl="2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8667" y="179388"/>
            <a:ext cx="3651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Angus / Deaton hypothesis: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457" y="179389"/>
            <a:ext cx="2512853" cy="1506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1667" y="5417750"/>
            <a:ext cx="3704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“This process was unfolding before heavy-duty prescription opioids flooded the market, but their presence has heightened its impact.”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6417" y="5417750"/>
            <a:ext cx="3799416" cy="1302667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512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What we found when we asked: </a:t>
            </a:r>
            <a:br>
              <a:rPr lang="en-US" b="1" i="1" dirty="0"/>
            </a:br>
            <a:r>
              <a:rPr lang="en-US" b="1" i="1" dirty="0">
                <a:solidFill>
                  <a:srgbClr val="FF0000"/>
                </a:solidFill>
              </a:rPr>
              <a:t>“What happened to you?”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81555"/>
            <a:ext cx="8229600" cy="37446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the </a:t>
            </a:r>
            <a:r>
              <a:rPr lang="en-US" b="1" dirty="0"/>
              <a:t>life experiences </a:t>
            </a:r>
            <a:r>
              <a:rPr lang="en-US" dirty="0"/>
              <a:t>that lead to bad health outcomes?</a:t>
            </a:r>
          </a:p>
          <a:p>
            <a:pPr lvl="1"/>
            <a:r>
              <a:rPr lang="en-US" b="1" dirty="0">
                <a:ea typeface="ヒラギノ角ゴ Pro W3" charset="0"/>
              </a:rPr>
              <a:t>Formal qualitative study of “Adverse Life Events” </a:t>
            </a:r>
          </a:p>
          <a:p>
            <a:pPr lvl="1"/>
            <a:r>
              <a:rPr lang="en-US" b="1" dirty="0">
                <a:ea typeface="ヒラギノ角ゴ Pro W3" charset="0"/>
              </a:rPr>
              <a:t>Building on the “Adverse Childhood Experiences Study” (1998 </a:t>
            </a:r>
            <a:r>
              <a:rPr lang="en-US" b="1" dirty="0" err="1">
                <a:ea typeface="ヒラギノ角ゴ Pro W3" charset="0"/>
              </a:rPr>
              <a:t>Felitti</a:t>
            </a:r>
            <a:r>
              <a:rPr lang="en-US" b="1" dirty="0">
                <a:ea typeface="ヒラギノ角ゴ Pro W3" charset="0"/>
              </a:rPr>
              <a:t> / </a:t>
            </a:r>
            <a:r>
              <a:rPr lang="en-US" b="1" dirty="0" err="1">
                <a:ea typeface="ヒラギノ角ゴ Pro W3" charset="0"/>
              </a:rPr>
              <a:t>Anda</a:t>
            </a:r>
            <a:r>
              <a:rPr lang="en-US" b="1" dirty="0">
                <a:ea typeface="ヒラギノ角ゴ Pro W3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119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4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What We Found: Hard Lives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64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Overall</a:t>
            </a:r>
            <a:r>
              <a:rPr lang="en-US" sz="2400" dirty="0"/>
              <a:t> Health Share Members</a:t>
            </a:r>
          </a:p>
          <a:p>
            <a:pPr lvl="1"/>
            <a:r>
              <a:rPr lang="en-US" sz="2000" b="1" dirty="0"/>
              <a:t>43%</a:t>
            </a:r>
            <a:r>
              <a:rPr lang="en-US" sz="2000" dirty="0"/>
              <a:t> had 4+ Adverse Childhood Experiences (National Average: 14%)</a:t>
            </a:r>
          </a:p>
          <a:p>
            <a:pPr lvl="2"/>
            <a:r>
              <a:rPr lang="en-US" sz="1800" dirty="0"/>
              <a:t>Highest (40+%): Physical abuse / neglect, household substance abuse, parental divorce</a:t>
            </a:r>
          </a:p>
          <a:p>
            <a:pPr lvl="2"/>
            <a:r>
              <a:rPr lang="en-US" sz="1800" dirty="0"/>
              <a:t>Only 20% reported NO ACEs; national average =  41% </a:t>
            </a:r>
          </a:p>
          <a:p>
            <a:pPr lvl="1"/>
            <a:r>
              <a:rPr lang="en-US" sz="2000" b="1" dirty="0"/>
              <a:t>Over half </a:t>
            </a:r>
            <a:r>
              <a:rPr lang="en-US" sz="2000" dirty="0"/>
              <a:t>reported they struggled with school; 27% did not graduate High School or get a GED</a:t>
            </a:r>
          </a:p>
          <a:p>
            <a:pPr lvl="1"/>
            <a:r>
              <a:rPr lang="en-US" sz="2000" b="1" dirty="0"/>
              <a:t>33% </a:t>
            </a:r>
            <a:r>
              <a:rPr lang="en-US" sz="2000" dirty="0"/>
              <a:t>ran away from home</a:t>
            </a:r>
          </a:p>
          <a:p>
            <a:pPr lvl="1"/>
            <a:r>
              <a:rPr lang="en-US" sz="2000" b="1" dirty="0"/>
              <a:t>39% </a:t>
            </a:r>
            <a:r>
              <a:rPr lang="en-US" sz="2000" dirty="0">
                <a:solidFill>
                  <a:srgbClr val="9E3F00"/>
                </a:solidFill>
              </a:rPr>
              <a:t>reported substance abuse; 28% in childhood</a:t>
            </a:r>
          </a:p>
          <a:p>
            <a:pPr lvl="1"/>
            <a:r>
              <a:rPr lang="en-US" sz="2000" b="1" dirty="0"/>
              <a:t>41% </a:t>
            </a:r>
            <a:r>
              <a:rPr lang="en-US" sz="2000" dirty="0"/>
              <a:t>were homeless at sometime; 22% homeless in childhood</a:t>
            </a:r>
          </a:p>
          <a:p>
            <a:pPr lvl="1"/>
            <a:r>
              <a:rPr lang="en-US" sz="2000" dirty="0"/>
              <a:t>4</a:t>
            </a:r>
            <a:r>
              <a:rPr lang="en-US" sz="2000" b="1" dirty="0"/>
              <a:t>0% </a:t>
            </a:r>
            <a:r>
              <a:rPr lang="en-US" sz="2000" dirty="0"/>
              <a:t>struggled to find work</a:t>
            </a:r>
          </a:p>
          <a:p>
            <a:pPr lvl="1"/>
            <a:r>
              <a:rPr lang="en-US" sz="2000" b="1" dirty="0"/>
              <a:t>56% </a:t>
            </a:r>
            <a:r>
              <a:rPr lang="en-US" sz="2000" dirty="0"/>
              <a:t>reported verbal abuse by a loved one; 26%, physically abused</a:t>
            </a:r>
          </a:p>
          <a:p>
            <a:pPr lvl="1"/>
            <a:r>
              <a:rPr lang="en-US" sz="2000" b="1" dirty="0"/>
              <a:t>36% </a:t>
            </a:r>
            <a:r>
              <a:rPr lang="en-US" sz="2000" dirty="0"/>
              <a:t>had been in jail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289F6-5712-9144-BF88-F542BF2B9D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36682" y="5820833"/>
            <a:ext cx="3048292" cy="904880"/>
            <a:chOff x="1569508" y="5820833"/>
            <a:chExt cx="3048292" cy="904880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420" y="5820833"/>
              <a:ext cx="305329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796" y="5825071"/>
              <a:ext cx="281305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508" y="5820833"/>
              <a:ext cx="305329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148" y="5825071"/>
              <a:ext cx="305329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060" y="5825071"/>
              <a:ext cx="305329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972" y="5825071"/>
              <a:ext cx="305329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884" y="5820833"/>
              <a:ext cx="305329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684" y="5820833"/>
              <a:ext cx="281305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589" y="5825071"/>
              <a:ext cx="281305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495" y="5825071"/>
              <a:ext cx="281305" cy="9006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5064558" y="5825071"/>
            <a:ext cx="3036015" cy="904880"/>
            <a:chOff x="4979894" y="5825071"/>
            <a:chExt cx="3036015" cy="904880"/>
          </a:xfrm>
        </p:grpSpPr>
        <p:pic>
          <p:nvPicPr>
            <p:cNvPr id="15" name="Picture 1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894" y="5825071"/>
              <a:ext cx="305329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270" y="5829309"/>
              <a:ext cx="281305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622" y="5829309"/>
              <a:ext cx="305329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534" y="5829309"/>
              <a:ext cx="305329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446" y="5829309"/>
              <a:ext cx="305329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358" y="5825071"/>
              <a:ext cx="305329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158" y="5825071"/>
              <a:ext cx="281305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063" y="5829309"/>
              <a:ext cx="281305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969" y="5829309"/>
              <a:ext cx="281305" cy="90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604" y="5829309"/>
              <a:ext cx="281305" cy="90064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3558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4"/>
            <a:ext cx="8229600" cy="95833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Higher Complexity = Higher Life Adversity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008162"/>
              </p:ext>
            </p:extLst>
          </p:nvPr>
        </p:nvGraphicFramePr>
        <p:xfrm>
          <a:off x="775229" y="1417636"/>
          <a:ext cx="7797271" cy="5254944"/>
        </p:xfrm>
        <a:graphic>
          <a:graphicData uri="http://schemas.openxmlformats.org/drawingml/2006/table">
            <a:tbl>
              <a:tblPr/>
              <a:tblGrid>
                <a:gridCol w="432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867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67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86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 score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6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ACEs=0</a:t>
                      </a:r>
                    </a:p>
                  </a:txBody>
                  <a:tcPr marL="3048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27.26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16.69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42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ACEs</a:t>
                      </a:r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048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32.32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54.77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6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Struggle with schoolwork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43.32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62.42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86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Did not graduate high school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21.90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29.76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86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Substance abuse ever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27.60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59.22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86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Homeless ever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26.61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54.72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86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 away from home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17.84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40.80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86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 abuse from a loved one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21.93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37.22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86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Verbal abuse from a loved one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46.68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70.46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86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Jail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24.85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48.05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56247" y="1063638"/>
            <a:ext cx="223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Medical Complexity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21663"/>
            <a:ext cx="775229" cy="3936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715247" y="4069998"/>
            <a:ext cx="1058333" cy="51626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1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4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Highest Adversity Rates  = </a:t>
            </a:r>
            <a:br>
              <a:rPr lang="en-US" sz="3600" b="1" dirty="0">
                <a:solidFill>
                  <a:srgbClr val="800000"/>
                </a:solidFill>
              </a:rPr>
            </a:br>
            <a:r>
              <a:rPr lang="en-US" sz="3600" b="1" dirty="0">
                <a:solidFill>
                  <a:srgbClr val="800000"/>
                </a:solidFill>
              </a:rPr>
              <a:t>55% of Medically Complex With High ACEs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931707"/>
              </p:ext>
            </p:extLst>
          </p:nvPr>
        </p:nvGraphicFramePr>
        <p:xfrm>
          <a:off x="666751" y="1079497"/>
          <a:ext cx="7895166" cy="5036830"/>
        </p:xfrm>
        <a:graphic>
          <a:graphicData uri="http://schemas.openxmlformats.org/drawingml/2006/table">
            <a:tbl>
              <a:tblPr/>
              <a:tblGrid>
                <a:gridCol w="430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7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</a:t>
                      </a:r>
                      <a:r>
                        <a:rPr lang="is-I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</a:t>
                      </a:r>
                      <a:r>
                        <a:rPr lang="is-I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   (42.59%)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13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13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Struggle with schoolwork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Did not graduate high school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Substance abuse ever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75.88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Homeless ever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75.64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 away from home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57.81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 abuse from a loved one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52.19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Verbal abuse from a loved one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86.57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Jail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56.61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7715247" y="3579486"/>
            <a:ext cx="1058333" cy="51626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58713"/>
            <a:ext cx="1143223" cy="9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9822" y="1066800"/>
            <a:ext cx="7285378" cy="4876800"/>
            <a:chOff x="152400" y="852278"/>
            <a:chExt cx="7590178" cy="5091322"/>
          </a:xfrm>
        </p:grpSpPr>
        <p:sp>
          <p:nvSpPr>
            <p:cNvPr id="3" name="Right Arrow 2"/>
            <p:cNvSpPr/>
            <p:nvPr/>
          </p:nvSpPr>
          <p:spPr>
            <a:xfrm rot="19354781">
              <a:off x="6723228" y="852278"/>
              <a:ext cx="854322" cy="11707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 rot="14211328">
              <a:off x="3845362" y="-175308"/>
              <a:ext cx="619704" cy="7174728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2400" y="5410200"/>
              <a:ext cx="12954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Pregnancy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86000" y="3810000"/>
              <a:ext cx="6477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3 </a:t>
              </a:r>
              <a:r>
                <a:rPr lang="en-US" dirty="0" err="1">
                  <a:solidFill>
                    <a:prstClr val="white"/>
                  </a:solidFill>
                  <a:latin typeface="Calibri"/>
                </a:rPr>
                <a:t>yo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72440" y="4620491"/>
              <a:ext cx="9144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Birth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28109" y="3250623"/>
              <a:ext cx="6477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5 </a:t>
              </a:r>
              <a:r>
                <a:rPr lang="en-US" dirty="0" err="1">
                  <a:solidFill>
                    <a:prstClr val="white"/>
                  </a:solidFill>
                  <a:latin typeface="Calibri"/>
                </a:rPr>
                <a:t>yo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122159" y="2628900"/>
              <a:ext cx="9906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6-12 </a:t>
              </a:r>
              <a:r>
                <a:rPr lang="en-US" dirty="0" err="1">
                  <a:solidFill>
                    <a:prstClr val="white"/>
                  </a:solidFill>
                  <a:latin typeface="Calibri"/>
                </a:rPr>
                <a:t>yo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96320" y="1941362"/>
              <a:ext cx="11811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12-21 </a:t>
              </a:r>
              <a:r>
                <a:rPr lang="en-US" dirty="0" err="1">
                  <a:solidFill>
                    <a:prstClr val="white"/>
                  </a:solidFill>
                  <a:latin typeface="Calibri"/>
                </a:rPr>
                <a:t>yo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312045" y="1371600"/>
              <a:ext cx="1028700" cy="4191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21 </a:t>
              </a:r>
              <a:r>
                <a:rPr lang="en-US" dirty="0" err="1">
                  <a:solidFill>
                    <a:prstClr val="white"/>
                  </a:solidFill>
                  <a:latin typeface="Calibri"/>
                </a:rPr>
                <a:t>yo</a:t>
              </a:r>
              <a:r>
                <a:rPr lang="en-US" dirty="0">
                  <a:solidFill>
                    <a:prstClr val="white"/>
                  </a:solidFill>
                  <a:latin typeface="Calibri"/>
                </a:rPr>
                <a:t> +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315199" y="297029"/>
            <a:ext cx="1669476" cy="161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Chronic illness, Substance use, Mental illness, Criminality, Isolation,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Disability</a:t>
            </a:r>
          </a:p>
        </p:txBody>
      </p:sp>
      <p:sp>
        <p:nvSpPr>
          <p:cNvPr id="14" name="Oval 13"/>
          <p:cNvSpPr/>
          <p:nvPr/>
        </p:nvSpPr>
        <p:spPr>
          <a:xfrm>
            <a:off x="1573132" y="5867400"/>
            <a:ext cx="1630911" cy="76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Parents not able / ready to “parent”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35" y="4115721"/>
            <a:ext cx="1143223" cy="9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3276600" y="5181600"/>
            <a:ext cx="1630911" cy="76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Poor Attachment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93" y="3485358"/>
            <a:ext cx="1143223" cy="9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71999" y="4495800"/>
            <a:ext cx="1681483" cy="76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Kindergarten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School Failure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50" y="2816756"/>
            <a:ext cx="1143223" cy="9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5986932" y="3774361"/>
            <a:ext cx="1630911" cy="76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Risk Behaviors</a:t>
            </a:r>
          </a:p>
        </p:txBody>
      </p:sp>
      <p:sp>
        <p:nvSpPr>
          <p:cNvPr id="13" name="Explosion 1 12"/>
          <p:cNvSpPr/>
          <p:nvPr/>
        </p:nvSpPr>
        <p:spPr>
          <a:xfrm>
            <a:off x="466547" y="6090006"/>
            <a:ext cx="1439023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Adult violence, SUD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9128" y="152400"/>
            <a:ext cx="50248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C0000"/>
                </a:solidFill>
                <a:latin typeface="+mj-lt"/>
                <a:cs typeface="Georgia"/>
              </a:rPr>
              <a:t>What We Are Most Trying to Prevent: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cs typeface="+mn-cs"/>
              </a:rPr>
              <a:t>Cascading adverse life events that derail a healthy life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Development of chronic conditions</a:t>
            </a:r>
            <a:endParaRPr lang="en-US" sz="2000" b="1" dirty="0">
              <a:latin typeface="Calibri"/>
              <a:cs typeface="+mn-cs"/>
            </a:endParaRP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Multi-generational impacts</a:t>
            </a:r>
            <a:endParaRPr lang="en-US" sz="2000" b="1" dirty="0">
              <a:latin typeface="Calibri"/>
              <a:cs typeface="+mn-cs"/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4998420" y="5187593"/>
            <a:ext cx="1887385" cy="135961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Behavioral Problems Skill Deficits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27180"/>
            <a:ext cx="1143223" cy="9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/>
          <p:nvPr/>
        </p:nvSpPr>
        <p:spPr>
          <a:xfrm>
            <a:off x="7261744" y="3075033"/>
            <a:ext cx="1630911" cy="76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Social Deprivation</a:t>
            </a:r>
          </a:p>
        </p:txBody>
      </p:sp>
      <p:sp>
        <p:nvSpPr>
          <p:cNvPr id="30" name="Explosion 1 29"/>
          <p:cNvSpPr/>
          <p:nvPr/>
        </p:nvSpPr>
        <p:spPr>
          <a:xfrm>
            <a:off x="6324600" y="4495799"/>
            <a:ext cx="2362200" cy="13716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Substance Use Unhealthy Relationships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7543800" y="3733800"/>
            <a:ext cx="1440875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Housing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Insecurity  </a:t>
            </a:r>
          </a:p>
        </p:txBody>
      </p:sp>
      <p:sp>
        <p:nvSpPr>
          <p:cNvPr id="31" name="Explosion 1 30"/>
          <p:cNvSpPr/>
          <p:nvPr/>
        </p:nvSpPr>
        <p:spPr>
          <a:xfrm>
            <a:off x="7617843" y="2286000"/>
            <a:ext cx="1504415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Job  Insecurity</a:t>
            </a:r>
          </a:p>
        </p:txBody>
      </p:sp>
      <p:sp>
        <p:nvSpPr>
          <p:cNvPr id="29" name="Explosion 1 28"/>
          <p:cNvSpPr/>
          <p:nvPr/>
        </p:nvSpPr>
        <p:spPr>
          <a:xfrm>
            <a:off x="5638800" y="152228"/>
            <a:ext cx="1676399" cy="1181101"/>
          </a:xfrm>
          <a:prstGeom prst="irregularSeal1">
            <a:avLst/>
          </a:prstGeom>
          <a:solidFill>
            <a:srgbClr val="FFFF00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Unintended pregnancy</a:t>
            </a:r>
          </a:p>
        </p:txBody>
      </p:sp>
      <p:sp>
        <p:nvSpPr>
          <p:cNvPr id="32" name="Explosion 1 31"/>
          <p:cNvSpPr/>
          <p:nvPr/>
        </p:nvSpPr>
        <p:spPr>
          <a:xfrm>
            <a:off x="3432589" y="5876418"/>
            <a:ext cx="1294757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Abuse  Neglect</a:t>
            </a:r>
          </a:p>
        </p:txBody>
      </p:sp>
    </p:spTree>
    <p:extLst>
      <p:ext uri="{BB962C8B-B14F-4D97-AF65-F5344CB8AC3E}">
        <p14:creationId xmlns:p14="http://schemas.microsoft.com/office/powerpoint/2010/main" val="1480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351E-6 -3.20222E-6 L -0.60823 0.535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1" y="267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8328"/>
            <a:ext cx="8229600" cy="74917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happening </a:t>
            </a:r>
            <a:r>
              <a:rPr lang="mr-IN" b="1" dirty="0"/>
              <a:t>…</a:t>
            </a:r>
            <a:r>
              <a:rPr lang="en-US" b="1" dirty="0"/>
              <a:t> to </a:t>
            </a:r>
            <a:r>
              <a:rPr lang="en-US" b="1" i="1" u="sng" dirty="0"/>
              <a:t>US</a:t>
            </a:r>
            <a:r>
              <a:rPr lang="en-US" b="1" i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080"/>
            <a:ext cx="8229600" cy="4525963"/>
          </a:xfrm>
        </p:spPr>
        <p:txBody>
          <a:bodyPr/>
          <a:lstStyle/>
          <a:p>
            <a:r>
              <a:rPr lang="en-US" dirty="0"/>
              <a:t>Nationally representative sample (1529):</a:t>
            </a:r>
          </a:p>
          <a:p>
            <a:pPr lvl="1"/>
            <a:r>
              <a:rPr lang="en-US" dirty="0"/>
              <a:t>24%: “I think society should be burned to the ground”</a:t>
            </a:r>
          </a:p>
          <a:p>
            <a:pPr lvl="1"/>
            <a:r>
              <a:rPr lang="en-US" dirty="0"/>
              <a:t>40%: “When it comes to our political and social institutions, I cannot help thinking ‘just let them all burn”</a:t>
            </a:r>
          </a:p>
          <a:p>
            <a:pPr lvl="1"/>
            <a:r>
              <a:rPr lang="en-US" dirty="0"/>
              <a:t>40%: “We cannot fix the problems in our social institutions, we need to tear them down and start over”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4942" y="5925619"/>
            <a:ext cx="8051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Petersen, </a:t>
            </a:r>
            <a:r>
              <a:rPr lang="en-US" dirty="0" err="1"/>
              <a:t>Osmundsen</a:t>
            </a:r>
            <a:r>
              <a:rPr lang="en-US" dirty="0"/>
              <a:t>, </a:t>
            </a:r>
            <a:r>
              <a:rPr lang="en-US" dirty="0" err="1"/>
              <a:t>Arceneaux</a:t>
            </a:r>
            <a:r>
              <a:rPr lang="en-US" dirty="0"/>
              <a:t>, “A ‘Need for Chaos” and the Sharing of Hostile Political Rumors in Advanced Democracies,” manuscript from American Political Science Association meeting 2019.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217" y="167115"/>
            <a:ext cx="586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 just: What is happening to</a:t>
            </a:r>
            <a:r>
              <a:rPr lang="en-US" sz="2400" b="1" i="1" dirty="0"/>
              <a:t> </a:t>
            </a:r>
            <a:r>
              <a:rPr lang="en-US" sz="2400" b="1" i="1" u="sng" dirty="0"/>
              <a:t>them</a:t>
            </a:r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576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57" y="768729"/>
            <a:ext cx="8437413" cy="51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72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Despair / Suicide in Oregon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Statewide suicide rate (2017): 17.8 / 100,000 </a:t>
            </a:r>
          </a:p>
          <a:p>
            <a:pPr lvl="1"/>
            <a:r>
              <a:rPr lang="en-US" dirty="0"/>
              <a:t>Higher than national rate: 14 / 100,000</a:t>
            </a:r>
          </a:p>
          <a:p>
            <a:r>
              <a:rPr lang="en-US" dirty="0"/>
              <a:t>US Data: for every person who dies, 25 people attempt suicide and live</a:t>
            </a:r>
          </a:p>
          <a:p>
            <a:pPr lvl="1"/>
            <a:r>
              <a:rPr lang="en-US" b="1" dirty="0"/>
              <a:t>And 280 others </a:t>
            </a:r>
            <a:r>
              <a:rPr lang="en-US" b="1" i="1" dirty="0"/>
              <a:t>think seriously </a:t>
            </a:r>
            <a:r>
              <a:rPr lang="en-US" b="1" dirty="0"/>
              <a:t>about suicide</a:t>
            </a:r>
          </a:p>
          <a:p>
            <a:pPr lvl="1"/>
            <a:endParaRPr lang="en-US" dirty="0"/>
          </a:p>
          <a:p>
            <a:r>
              <a:rPr lang="en-US" dirty="0"/>
              <a:t>The math: 17.8 x 280 = 4,984 / 100,000 = (5%)</a:t>
            </a:r>
          </a:p>
          <a:p>
            <a:pPr lvl="1"/>
            <a:r>
              <a:rPr lang="en-US" b="1" dirty="0"/>
              <a:t>Is 1 person in 20 is </a:t>
            </a:r>
            <a:r>
              <a:rPr lang="en-US" b="1" i="1" dirty="0"/>
              <a:t>thinking seriously </a:t>
            </a:r>
            <a:r>
              <a:rPr lang="en-US" b="1" dirty="0"/>
              <a:t>about suicide? </a:t>
            </a:r>
            <a:r>
              <a:rPr lang="mr-IN" sz="3500" b="1" dirty="0">
                <a:solidFill>
                  <a:srgbClr val="BB0005"/>
                </a:solidFill>
              </a:rPr>
              <a:t>…</a:t>
            </a:r>
            <a:r>
              <a:rPr lang="en-US" sz="3500" b="1" dirty="0">
                <a:solidFill>
                  <a:srgbClr val="BB0005"/>
                </a:solidFill>
              </a:rPr>
              <a:t>  What does this mean for our practices?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464983"/>
            <a:ext cx="548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Suicide Survivors Share Stories: Oregonian Sept 16, 2019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1" y="70985"/>
            <a:ext cx="3689728" cy="4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6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382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From Despair to Hope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64873"/>
            <a:ext cx="8229600" cy="1859090"/>
          </a:xfrm>
        </p:spPr>
        <p:txBody>
          <a:bodyPr/>
          <a:lstStyle/>
          <a:p>
            <a:r>
              <a:rPr lang="en-US" dirty="0"/>
              <a:t>If despair is defined as “the complete loss of hope” </a:t>
            </a:r>
            <a:r>
              <a:rPr lang="en-US" b="1" dirty="0"/>
              <a:t>we need to be in the the hope business and not just the healing business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33" y="2479163"/>
            <a:ext cx="4178300" cy="4178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2076" y="3292174"/>
            <a:ext cx="26047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“Hope is the catalyst of the recovery process</a:t>
            </a:r>
            <a:r>
              <a:rPr lang="mr-IN" sz="2800" b="1" dirty="0"/>
              <a:t>…</a:t>
            </a:r>
            <a:r>
              <a:rPr lang="en-US" sz="28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314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06425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546D7A"/>
                </a:solidFill>
              </a:rPr>
              <a:t>Oregon and prescription opioids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680694" y="2571698"/>
            <a:ext cx="7626531" cy="1318192"/>
          </a:xfrm>
        </p:spPr>
        <p:txBody>
          <a:bodyPr/>
          <a:lstStyle/>
          <a:p>
            <a:pPr>
              <a:spcBef>
                <a:spcPts val="4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400" dirty="0"/>
              <a:t>In 2016, almost 1 in 4 Oregonians received a prescription for opioid medications</a:t>
            </a:r>
          </a:p>
          <a:p>
            <a:pPr eaLnBrk="1" hangingPunct="1">
              <a:spcBef>
                <a:spcPts val="4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~20% of Oregonians have chronic pain (760,000)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 bwMode="auto">
          <a:xfrm>
            <a:off x="0" y="-17225"/>
            <a:ext cx="9144000" cy="14176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</a:rPr>
              <a:t>Prescription Opioids In Oregon: 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3200" b="1" u="sng" dirty="0">
                <a:solidFill>
                  <a:prstClr val="black"/>
                </a:solidFill>
              </a:rPr>
              <a:t>Who</a:t>
            </a:r>
            <a:r>
              <a:rPr lang="en-US" sz="3200" b="1" dirty="0">
                <a:solidFill>
                  <a:prstClr val="black"/>
                </a:solidFill>
              </a:rPr>
              <a:t> Is Using Them </a:t>
            </a:r>
            <a:r>
              <a:rPr lang="en-US" sz="3200" b="1" u="sng" dirty="0">
                <a:solidFill>
                  <a:prstClr val="black"/>
                </a:solidFill>
              </a:rPr>
              <a:t>For What</a:t>
            </a:r>
            <a:r>
              <a:rPr lang="en-US" sz="3200" b="1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5179" y="4055502"/>
            <a:ext cx="471031" cy="47103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5179" y="4633917"/>
            <a:ext cx="823291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8092" y="4055502"/>
            <a:ext cx="762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600" b="1" i="1" dirty="0">
                <a:solidFill>
                  <a:prstClr val="black"/>
                </a:solidFill>
                <a:latin typeface="Calibri"/>
              </a:rPr>
              <a:t>Non-Medical Use: </a:t>
            </a:r>
            <a:r>
              <a:rPr lang="en-US" sz="2600" b="1" dirty="0">
                <a:solidFill>
                  <a:prstClr val="black"/>
                </a:solidFill>
                <a:latin typeface="Calibri"/>
              </a:rPr>
              <a:t>(212,000)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694" y="4668581"/>
            <a:ext cx="8225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Tied for 2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nd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in the nation in 2012-2013; 1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in 2010-2011.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1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5% of population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3-5% transition to heroin</a:t>
            </a:r>
            <a:r>
              <a:rPr lang="mr-IN" sz="2400" dirty="0">
                <a:solidFill>
                  <a:prstClr val="black"/>
                </a:solidFill>
                <a:latin typeface="Calibri"/>
              </a:rPr>
              <a:t>…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do the math: 3-5% x 212,000 = 6-10,000 transition to heroin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3297" y="2464313"/>
            <a:ext cx="823291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6210" y="1915220"/>
            <a:ext cx="8227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600" b="1" dirty="0">
                <a:solidFill>
                  <a:prstClr val="black"/>
                </a:solidFill>
                <a:latin typeface="Calibri"/>
              </a:rPr>
              <a:t>Medical Use -- Pain Treatment (</a:t>
            </a:r>
            <a:r>
              <a:rPr lang="en-US" sz="2800" b="1" dirty="0"/>
              <a:t>&gt;900,000)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6" y="1637211"/>
            <a:ext cx="731828" cy="731828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3" name="TextBox 12"/>
          <p:cNvSpPr txBox="1"/>
          <p:nvPr/>
        </p:nvSpPr>
        <p:spPr>
          <a:xfrm>
            <a:off x="916210" y="6322829"/>
            <a:ext cx="6911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800" dirty="0">
                <a:solidFill>
                  <a:prstClr val="black"/>
                </a:solidFill>
                <a:latin typeface="Calibri"/>
              </a:rPr>
              <a:t>1  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SAMHSA National Survey on Drug Use and Health, state level data</a:t>
            </a:r>
          </a:p>
        </p:txBody>
      </p:sp>
    </p:spTree>
    <p:extLst>
      <p:ext uri="{BB962C8B-B14F-4D97-AF65-F5344CB8AC3E}">
        <p14:creationId xmlns:p14="http://schemas.microsoft.com/office/powerpoint/2010/main" val="1474570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Hope Practice Model</a:t>
            </a:r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56920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Expects and prepares for complexity </a:t>
            </a:r>
            <a:r>
              <a:rPr lang="mr-IN" sz="2800" dirty="0"/>
              <a:t>–</a:t>
            </a:r>
            <a:r>
              <a:rPr lang="en-US" sz="2800" dirty="0"/>
              <a:t> welcomes those with complex issues as a priority to serve </a:t>
            </a:r>
            <a:r>
              <a:rPr lang="mr-IN" sz="2800" dirty="0"/>
              <a:t>…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and not with barriers to access or stigma</a:t>
            </a:r>
          </a:p>
          <a:p>
            <a:r>
              <a:rPr lang="en-US" sz="2800" b="1" dirty="0"/>
              <a:t>Is Trauma Informed</a:t>
            </a:r>
            <a:r>
              <a:rPr lang="en-US" sz="2800" dirty="0"/>
              <a:t>, fostering safety and trust; promoting choice, empowerment and collaboration</a:t>
            </a:r>
          </a:p>
          <a:p>
            <a:r>
              <a:rPr lang="en-US" sz="2800" b="1" dirty="0"/>
              <a:t>Is evidence based and longitudinally recovery oriented</a:t>
            </a:r>
          </a:p>
          <a:p>
            <a:pPr lvl="1"/>
            <a:r>
              <a:rPr lang="en-US" sz="2400" dirty="0"/>
              <a:t>Walks along side those in recovery, including during recurrence of use</a:t>
            </a:r>
          </a:p>
          <a:p>
            <a:r>
              <a:rPr lang="en-US" sz="2800" b="1" dirty="0"/>
              <a:t>Is holistic</a:t>
            </a:r>
            <a:r>
              <a:rPr lang="en-US" sz="2800" dirty="0"/>
              <a:t>, creating partnerships with other service providers, peers and allies, and natural, culturally specific supports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8863" y="86096"/>
            <a:ext cx="731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BB0005"/>
                </a:solidFill>
              </a:rPr>
              <a:t>From Care Management to “Hope Management”</a:t>
            </a:r>
            <a:r>
              <a:rPr lang="mr-IN" sz="2400" i="1" dirty="0"/>
              <a:t>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69411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762" y="417198"/>
            <a:ext cx="8555008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Recovery Oriented Systems of Care (ROSC):</a:t>
            </a:r>
            <a:br>
              <a:rPr lang="en-US" sz="3200" b="1" dirty="0"/>
            </a:br>
            <a:br>
              <a:rPr lang="en-US" sz="2400" b="1" dirty="0"/>
            </a:br>
            <a:r>
              <a:rPr lang="en-US" sz="2400" b="1" dirty="0"/>
              <a:t>From: How do we get the client into treatment?</a:t>
            </a:r>
            <a:br>
              <a:rPr lang="en-US" sz="2400" b="1" dirty="0"/>
            </a:br>
            <a:r>
              <a:rPr lang="en-US" sz="2400" b="1" dirty="0"/>
              <a:t>To: How do we support the person’s overall process of recovery?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45" y="2059482"/>
            <a:ext cx="8087155" cy="4733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6451" y="6423831"/>
            <a:ext cx="289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netinstitute.org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23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785" y="2455869"/>
            <a:ext cx="420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94037"/>
            <a:ext cx="420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551237"/>
            <a:ext cx="420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35" y="4495800"/>
            <a:ext cx="420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37" y="5090318"/>
            <a:ext cx="420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77" y="5701827"/>
            <a:ext cx="424423" cy="48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65" y="4202206"/>
            <a:ext cx="3744635" cy="2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620000" y="392837"/>
            <a:ext cx="12954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Healthy, productive adult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852278"/>
            <a:ext cx="7590178" cy="5091322"/>
            <a:chOff x="152400" y="852278"/>
            <a:chExt cx="7590178" cy="5091322"/>
          </a:xfrm>
        </p:grpSpPr>
        <p:sp>
          <p:nvSpPr>
            <p:cNvPr id="6" name="Right Arrow 5"/>
            <p:cNvSpPr/>
            <p:nvPr/>
          </p:nvSpPr>
          <p:spPr>
            <a:xfrm rot="19354781">
              <a:off x="6723228" y="852278"/>
              <a:ext cx="854322" cy="1170703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 rot="14211328">
              <a:off x="3845362" y="-175308"/>
              <a:ext cx="619704" cy="7174728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" y="5410200"/>
              <a:ext cx="12954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Pregnancy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86000" y="3810000"/>
              <a:ext cx="6477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 </a:t>
              </a:r>
              <a:r>
                <a:rPr lang="en-US" dirty="0" err="1"/>
                <a:t>yo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172440" y="4620491"/>
              <a:ext cx="9144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Birth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28109" y="3250623"/>
              <a:ext cx="6477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 </a:t>
              </a:r>
              <a:r>
                <a:rPr lang="en-US" dirty="0" err="1"/>
                <a:t>yo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122159" y="2628900"/>
              <a:ext cx="9906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6-12 </a:t>
              </a:r>
              <a:r>
                <a:rPr lang="en-US" dirty="0" err="1"/>
                <a:t>yo</a:t>
              </a:r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196320" y="1941362"/>
              <a:ext cx="11811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12-21 </a:t>
              </a:r>
              <a:r>
                <a:rPr lang="en-US" dirty="0" err="1"/>
                <a:t>yo</a:t>
              </a:r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312045" y="1371600"/>
              <a:ext cx="1028700" cy="4191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21 </a:t>
              </a:r>
              <a:r>
                <a:rPr lang="en-US" dirty="0" err="1"/>
                <a:t>yo</a:t>
              </a:r>
              <a:r>
                <a:rPr lang="en-US" dirty="0"/>
                <a:t> +</a:t>
              </a:r>
            </a:p>
          </p:txBody>
        </p:sp>
      </p:grpSp>
      <p:sp>
        <p:nvSpPr>
          <p:cNvPr id="88" name="Oval 87"/>
          <p:cNvSpPr/>
          <p:nvPr/>
        </p:nvSpPr>
        <p:spPr>
          <a:xfrm>
            <a:off x="1219200" y="6096000"/>
            <a:ext cx="1603537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Wanted Pregnancy</a:t>
            </a:r>
          </a:p>
        </p:txBody>
      </p:sp>
      <p:sp>
        <p:nvSpPr>
          <p:cNvPr id="70" name="Oval 69"/>
          <p:cNvSpPr/>
          <p:nvPr/>
        </p:nvSpPr>
        <p:spPr>
          <a:xfrm>
            <a:off x="2054063" y="5334000"/>
            <a:ext cx="1603537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Healthy Mom / Child </a:t>
            </a:r>
          </a:p>
        </p:txBody>
      </p:sp>
      <p:sp>
        <p:nvSpPr>
          <p:cNvPr id="71" name="Oval 70"/>
          <p:cNvSpPr/>
          <p:nvPr/>
        </p:nvSpPr>
        <p:spPr>
          <a:xfrm>
            <a:off x="2938182" y="4620491"/>
            <a:ext cx="1603537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Strong </a:t>
            </a:r>
            <a:br>
              <a:rPr lang="en-US" sz="1400" dirty="0"/>
            </a:br>
            <a:r>
              <a:rPr lang="en-US" sz="1400" dirty="0"/>
              <a:t>Attachments </a:t>
            </a:r>
          </a:p>
        </p:txBody>
      </p:sp>
      <p:sp>
        <p:nvSpPr>
          <p:cNvPr id="72" name="Oval 71"/>
          <p:cNvSpPr/>
          <p:nvPr/>
        </p:nvSpPr>
        <p:spPr>
          <a:xfrm>
            <a:off x="4016083" y="3935506"/>
            <a:ext cx="1664711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Ready for kindergarten</a:t>
            </a:r>
          </a:p>
        </p:txBody>
      </p:sp>
      <p:sp>
        <p:nvSpPr>
          <p:cNvPr id="74" name="Oval 73"/>
          <p:cNvSpPr/>
          <p:nvPr/>
        </p:nvSpPr>
        <p:spPr>
          <a:xfrm>
            <a:off x="5178263" y="3261829"/>
            <a:ext cx="1603537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Academic Success</a:t>
            </a:r>
          </a:p>
        </p:txBody>
      </p:sp>
      <p:sp>
        <p:nvSpPr>
          <p:cNvPr id="75" name="Oval 74"/>
          <p:cNvSpPr/>
          <p:nvPr/>
        </p:nvSpPr>
        <p:spPr>
          <a:xfrm>
            <a:off x="6395639" y="2590800"/>
            <a:ext cx="1681561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Positive Relationships</a:t>
            </a:r>
          </a:p>
        </p:txBody>
      </p:sp>
      <p:sp>
        <p:nvSpPr>
          <p:cNvPr id="76" name="Oval 75"/>
          <p:cNvSpPr/>
          <p:nvPr/>
        </p:nvSpPr>
        <p:spPr>
          <a:xfrm>
            <a:off x="7386239" y="1895383"/>
            <a:ext cx="1681561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Healthy Lifestyle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746" y="381000"/>
            <a:ext cx="37294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0000"/>
                </a:solidFill>
                <a:latin typeface="+mj-lt"/>
              </a:rPr>
              <a:t>Our Goal: </a:t>
            </a:r>
          </a:p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A healthy, productive next generation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960" y="1642883"/>
            <a:ext cx="1938405" cy="185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8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14393" r="8382" b="11721"/>
          <a:stretch/>
        </p:blipFill>
        <p:spPr bwMode="auto">
          <a:xfrm>
            <a:off x="180202" y="934981"/>
            <a:ext cx="10835877" cy="69153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7"/>
          <p:cNvSpPr txBox="1">
            <a:spLocks/>
          </p:cNvSpPr>
          <p:nvPr/>
        </p:nvSpPr>
        <p:spPr bwMode="auto">
          <a:xfrm>
            <a:off x="0" y="-17225"/>
            <a:ext cx="9144000" cy="14176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31" y="186433"/>
            <a:ext cx="7180807" cy="96529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Where Do </a:t>
            </a:r>
            <a:r>
              <a:rPr lang="en-US" sz="3600" b="1" i="1" dirty="0"/>
              <a:t>Non-Medical Users </a:t>
            </a:r>
            <a:br>
              <a:rPr lang="en-US" sz="3600" b="1" i="1" dirty="0"/>
            </a:br>
            <a:r>
              <a:rPr lang="en-US" sz="3600" b="1" dirty="0"/>
              <a:t>Get</a:t>
            </a:r>
            <a:r>
              <a:rPr lang="en-US" sz="3600" b="1" i="1" dirty="0"/>
              <a:t> </a:t>
            </a:r>
            <a:r>
              <a:rPr lang="en-US" sz="3600" b="1" dirty="0"/>
              <a:t>Rx Opioids?</a:t>
            </a:r>
            <a:endParaRPr lang="en-US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08694" y="6520772"/>
            <a:ext cx="3614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Jones, </a:t>
            </a:r>
            <a:r>
              <a:rPr lang="en-US" sz="1600" dirty="0" err="1"/>
              <a:t>Paulozzi</a:t>
            </a:r>
            <a:r>
              <a:rPr lang="en-US" sz="1600" dirty="0"/>
              <a:t>, et al. JAMA </a:t>
            </a:r>
            <a:r>
              <a:rPr lang="en-US" sz="1600" dirty="0" err="1"/>
              <a:t>Int</a:t>
            </a:r>
            <a:r>
              <a:rPr lang="en-US" sz="1600" dirty="0"/>
              <a:t> Med 2014</a:t>
            </a:r>
          </a:p>
        </p:txBody>
      </p:sp>
      <p:sp>
        <p:nvSpPr>
          <p:cNvPr id="3" name="Rectangle 2"/>
          <p:cNvSpPr/>
          <p:nvPr/>
        </p:nvSpPr>
        <p:spPr>
          <a:xfrm>
            <a:off x="6720201" y="2228427"/>
            <a:ext cx="4221438" cy="249889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822" y="1722401"/>
            <a:ext cx="3553349" cy="21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76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35507"/>
            <a:ext cx="7772400" cy="211250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Why do so many people </a:t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want / need </a:t>
            </a:r>
            <a:r>
              <a:rPr lang="en-US" b="1" dirty="0"/>
              <a:t>drugs?</a:t>
            </a:r>
            <a:br>
              <a:rPr lang="en-US" b="1" dirty="0"/>
            </a:br>
            <a:r>
              <a:rPr lang="en-US" b="1" dirty="0"/>
              <a:t>What Is The </a:t>
            </a:r>
            <a:r>
              <a:rPr lang="en-US" b="1" i="1" dirty="0"/>
              <a:t>Epidemic?</a:t>
            </a:r>
            <a:br>
              <a:rPr lang="en-US" b="1" dirty="0"/>
            </a:br>
            <a:br>
              <a:rPr lang="en-US" b="1" dirty="0"/>
            </a:br>
            <a:r>
              <a:rPr lang="en-US" sz="5300" b="1" i="1" dirty="0">
                <a:solidFill>
                  <a:srgbClr val="FF0000"/>
                </a:solidFill>
              </a:rPr>
              <a:t>The emerging bigger picture</a:t>
            </a:r>
            <a:r>
              <a:rPr lang="is-IS" sz="5300" b="1" i="1" dirty="0">
                <a:solidFill>
                  <a:srgbClr val="FF0000"/>
                </a:solidFill>
              </a:rPr>
              <a:t>…</a:t>
            </a: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380" y="3578425"/>
            <a:ext cx="4391703" cy="29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8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0610"/>
            <a:ext cx="9144000" cy="1006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564" y="1333500"/>
            <a:ext cx="4158956" cy="2494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2043" y="3942962"/>
            <a:ext cx="39075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Professors Ann Case, Angus Deaton.  Princeton University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92" y="781488"/>
            <a:ext cx="4606361" cy="4992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63" y="153265"/>
            <a:ext cx="8548978" cy="725909"/>
          </a:xfrm>
        </p:spPr>
        <p:txBody>
          <a:bodyPr>
            <a:normAutofit/>
          </a:bodyPr>
          <a:lstStyle/>
          <a:p>
            <a:r>
              <a:rPr lang="en-US" sz="3600" b="1" dirty="0"/>
              <a:t>US all-cause mortality rates, ages 45-54</a:t>
            </a:r>
          </a:p>
        </p:txBody>
      </p:sp>
    </p:spTree>
    <p:extLst>
      <p:ext uri="{BB962C8B-B14F-4D97-AF65-F5344CB8AC3E}">
        <p14:creationId xmlns:p14="http://schemas.microsoft.com/office/powerpoint/2010/main" val="12987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7" y="74081"/>
            <a:ext cx="8946773" cy="66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0"/>
            <a:ext cx="8386854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26834" y="963084"/>
            <a:ext cx="3524251" cy="603250"/>
          </a:xfrm>
          <a:prstGeom prst="ellipse">
            <a:avLst/>
          </a:prstGeom>
          <a:noFill/>
          <a:ln w="38100" cmpd="sng">
            <a:solidFill>
              <a:srgbClr val="D0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8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61" y="917138"/>
            <a:ext cx="7430773" cy="4923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472" y="5939680"/>
            <a:ext cx="5105422" cy="9063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9713" y="274638"/>
            <a:ext cx="8525667" cy="533491"/>
          </a:xfrm>
        </p:spPr>
        <p:txBody>
          <a:bodyPr>
            <a:noAutofit/>
          </a:bodyPr>
          <a:lstStyle/>
          <a:p>
            <a:r>
              <a:rPr lang="en-US" sz="2800" b="1" dirty="0"/>
              <a:t>“Deaths of Despair” for white non-Hispanics, Ages 45-54</a:t>
            </a:r>
          </a:p>
        </p:txBody>
      </p:sp>
    </p:spTree>
    <p:extLst>
      <p:ext uri="{BB962C8B-B14F-4D97-AF65-F5344CB8AC3E}">
        <p14:creationId xmlns:p14="http://schemas.microsoft.com/office/powerpoint/2010/main" val="145093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472" y="5939680"/>
            <a:ext cx="5105422" cy="906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68" y="813746"/>
            <a:ext cx="8182013" cy="5125934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319713" y="274638"/>
            <a:ext cx="8525667" cy="5334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“Deaths of Despair” for white non-Hispanics, Ages 45-54</a:t>
            </a:r>
          </a:p>
        </p:txBody>
      </p:sp>
    </p:spTree>
    <p:extLst>
      <p:ext uri="{BB962C8B-B14F-4D97-AF65-F5344CB8AC3E}">
        <p14:creationId xmlns:p14="http://schemas.microsoft.com/office/powerpoint/2010/main" val="32952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1346</Words>
  <Application>Microsoft Office PowerPoint</Application>
  <PresentationFormat>On-screen Show (4:3)</PresentationFormat>
  <Paragraphs>244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Why Do So Many People Use Drugs?</vt:lpstr>
      <vt:lpstr>Oregon and prescription opioids</vt:lpstr>
      <vt:lpstr>Where Do Non-Medical Users  Get Rx Opioids?</vt:lpstr>
      <vt:lpstr> Why do so many people  want / need drugs? What Is The Epidemic?  The emerging bigger picture…  </vt:lpstr>
      <vt:lpstr>US all-cause mortality rates, ages 45-54</vt:lpstr>
      <vt:lpstr>PowerPoint Presentation</vt:lpstr>
      <vt:lpstr>PowerPoint Presentation</vt:lpstr>
      <vt:lpstr>“Deaths of Despair” for white non-Hispanics, Ages 45-54</vt:lpstr>
      <vt:lpstr>PowerPoint Presentation</vt:lpstr>
      <vt:lpstr>Why?</vt:lpstr>
      <vt:lpstr>What we found when we asked:  “What happened to you?”</vt:lpstr>
      <vt:lpstr>What We Found: Hard Lives</vt:lpstr>
      <vt:lpstr>Higher Complexity = Higher Life Adversity</vt:lpstr>
      <vt:lpstr>Highest Adversity Rates  =  55% of Medically Complex With High ACEs</vt:lpstr>
      <vt:lpstr>PowerPoint Presentation</vt:lpstr>
      <vt:lpstr>What is happening … to US?</vt:lpstr>
      <vt:lpstr>PowerPoint Presentation</vt:lpstr>
      <vt:lpstr>Despair / Suicide in Oregon</vt:lpstr>
      <vt:lpstr>From Despair to Hope</vt:lpstr>
      <vt:lpstr>The Hope Practice Model…</vt:lpstr>
      <vt:lpstr>Recovery Oriented Systems of Care (ROSC):  From: How do we get the client into treatment? To: How do we support the person’s overall process of recovery?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people use drugs?  Why do so many people use drugs?</dc:title>
  <dc:creator>david labby</dc:creator>
  <cp:lastModifiedBy>Maranda Varsik</cp:lastModifiedBy>
  <cp:revision>56</cp:revision>
  <dcterms:created xsi:type="dcterms:W3CDTF">2018-10-03T18:39:07Z</dcterms:created>
  <dcterms:modified xsi:type="dcterms:W3CDTF">2019-10-13T22:01:06Z</dcterms:modified>
</cp:coreProperties>
</file>