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9" r:id="rId4"/>
    <p:sldMasterId id="2147483805" r:id="rId5"/>
    <p:sldMasterId id="2147483694" r:id="rId6"/>
    <p:sldMasterId id="2147483714" r:id="rId7"/>
    <p:sldMasterId id="2147483809" r:id="rId8"/>
    <p:sldMasterId id="2147483817" r:id="rId9"/>
  </p:sldMasterIdLst>
  <p:notesMasterIdLst>
    <p:notesMasterId r:id="rId25"/>
  </p:notesMasterIdLst>
  <p:handoutMasterIdLst>
    <p:handoutMasterId r:id="rId26"/>
  </p:handoutMasterIdLst>
  <p:sldIdLst>
    <p:sldId id="356" r:id="rId10"/>
    <p:sldId id="256" r:id="rId11"/>
    <p:sldId id="260" r:id="rId12"/>
    <p:sldId id="259" r:id="rId13"/>
    <p:sldId id="258" r:id="rId14"/>
    <p:sldId id="261" r:id="rId15"/>
    <p:sldId id="262" r:id="rId16"/>
    <p:sldId id="373" r:id="rId17"/>
    <p:sldId id="370" r:id="rId18"/>
    <p:sldId id="372" r:id="rId19"/>
    <p:sldId id="374" r:id="rId20"/>
    <p:sldId id="371" r:id="rId21"/>
    <p:sldId id="283" r:id="rId22"/>
    <p:sldId id="375" r:id="rId23"/>
    <p:sldId id="376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Times" panose="02020603050405020304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C0A"/>
    <a:srgbClr val="145D7D"/>
    <a:srgbClr val="A39382"/>
    <a:srgbClr val="8E8C0E"/>
    <a:srgbClr val="EDE9E6"/>
    <a:srgbClr val="ECE9E6"/>
    <a:srgbClr val="EBE5DC"/>
    <a:srgbClr val="E6EAE6"/>
    <a:srgbClr val="EC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4" autoAdjust="0"/>
    <p:restoredTop sz="86470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9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font" Target="fonts/font8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BBD37-FE16-4F79-9827-8CEBD222902B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FF03D6D-DF0C-4204-9891-70D2E11E6B13}">
      <dgm:prSet phldrT="[Text]" custT="1"/>
      <dgm:spPr/>
      <dgm:t>
        <a:bodyPr/>
        <a:lstStyle/>
        <a:p>
          <a:pPr algn="l"/>
          <a:r>
            <a:rPr lang="en-US" sz="1600" dirty="0"/>
            <a:t>Anchor ED – Rhode Island</a:t>
          </a:r>
        </a:p>
      </dgm:t>
    </dgm:pt>
    <dgm:pt modelId="{7636ACB0-1DA2-4E7D-93E7-7A7D0AD4C5E3}" type="parTrans" cxnId="{9A2105DC-6BED-4C2C-ACAA-A7555222FFB5}">
      <dgm:prSet/>
      <dgm:spPr/>
      <dgm:t>
        <a:bodyPr/>
        <a:lstStyle/>
        <a:p>
          <a:pPr algn="l"/>
          <a:endParaRPr lang="en-US" sz="1800"/>
        </a:p>
      </dgm:t>
    </dgm:pt>
    <dgm:pt modelId="{0BF5B51B-657F-47B0-939A-F098004C40C0}" type="sibTrans" cxnId="{9A2105DC-6BED-4C2C-ACAA-A7555222FFB5}">
      <dgm:prSet/>
      <dgm:spPr/>
      <dgm:t>
        <a:bodyPr/>
        <a:lstStyle/>
        <a:p>
          <a:pPr algn="l"/>
          <a:endParaRPr lang="en-US" sz="1800"/>
        </a:p>
      </dgm:t>
    </dgm:pt>
    <dgm:pt modelId="{203F77D5-F3BF-48EC-A6B8-9DC520B2113D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Uses peer recovery coaches</a:t>
          </a:r>
        </a:p>
      </dgm:t>
    </dgm:pt>
    <dgm:pt modelId="{675E4D1F-3408-497F-8959-B8CBD7AA29A0}" type="parTrans" cxnId="{151A19B4-9F50-4747-89F8-B417959E3C5A}">
      <dgm:prSet/>
      <dgm:spPr/>
      <dgm:t>
        <a:bodyPr/>
        <a:lstStyle/>
        <a:p>
          <a:pPr algn="l"/>
          <a:endParaRPr lang="en-US" sz="1800"/>
        </a:p>
      </dgm:t>
    </dgm:pt>
    <dgm:pt modelId="{D72A6371-FD04-4E42-A610-5710487C8BDA}" type="sibTrans" cxnId="{151A19B4-9F50-4747-89F8-B417959E3C5A}">
      <dgm:prSet/>
      <dgm:spPr/>
      <dgm:t>
        <a:bodyPr/>
        <a:lstStyle/>
        <a:p>
          <a:pPr algn="l"/>
          <a:endParaRPr lang="en-US" sz="1800"/>
        </a:p>
      </dgm:t>
    </dgm:pt>
    <dgm:pt modelId="{A0615A5E-894C-444B-A815-BD154EA84131}">
      <dgm:prSet phldrT="[Text]" custT="1"/>
      <dgm:spPr/>
      <dgm:t>
        <a:bodyPr/>
        <a:lstStyle/>
        <a:p>
          <a:pPr algn="l"/>
          <a:r>
            <a:rPr lang="en-US" sz="1600" dirty="0"/>
            <a:t>Project ASSERT – Boston</a:t>
          </a:r>
        </a:p>
      </dgm:t>
    </dgm:pt>
    <dgm:pt modelId="{DAC76E92-4D56-4E4B-AA5B-00B6D5B835ED}" type="parTrans" cxnId="{6324E719-A98C-4EAD-B93C-67966E44BE8A}">
      <dgm:prSet/>
      <dgm:spPr/>
      <dgm:t>
        <a:bodyPr/>
        <a:lstStyle/>
        <a:p>
          <a:pPr algn="l"/>
          <a:endParaRPr lang="en-US" sz="1800"/>
        </a:p>
      </dgm:t>
    </dgm:pt>
    <dgm:pt modelId="{D284DF36-CF50-4A17-8467-1F305486D43F}" type="sibTrans" cxnId="{6324E719-A98C-4EAD-B93C-67966E44BE8A}">
      <dgm:prSet/>
      <dgm:spPr/>
      <dgm:t>
        <a:bodyPr/>
        <a:lstStyle/>
        <a:p>
          <a:pPr algn="l"/>
          <a:endParaRPr lang="en-US" sz="1800"/>
        </a:p>
      </dgm:t>
    </dgm:pt>
    <dgm:pt modelId="{1EC27FF0-F130-4CB0-A28E-4CE398433D70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Facilitate access to SUD treatment system, primary care, and preventive resources</a:t>
          </a:r>
        </a:p>
      </dgm:t>
    </dgm:pt>
    <dgm:pt modelId="{3F11AF6A-3D16-4E77-8728-BD6EF99C527D}" type="parTrans" cxnId="{71254A7A-9F64-4418-83B9-2B23D0915BEC}">
      <dgm:prSet/>
      <dgm:spPr/>
      <dgm:t>
        <a:bodyPr/>
        <a:lstStyle/>
        <a:p>
          <a:pPr algn="l"/>
          <a:endParaRPr lang="en-US" sz="1800"/>
        </a:p>
      </dgm:t>
    </dgm:pt>
    <dgm:pt modelId="{038D141F-BDC0-4FC8-9AB2-AA44A5522023}" type="sibTrans" cxnId="{71254A7A-9F64-4418-83B9-2B23D0915BEC}">
      <dgm:prSet/>
      <dgm:spPr/>
      <dgm:t>
        <a:bodyPr/>
        <a:lstStyle/>
        <a:p>
          <a:pPr algn="l"/>
          <a:endParaRPr lang="en-US" sz="1800"/>
        </a:p>
      </dgm:t>
    </dgm:pt>
    <dgm:pt modelId="{C7AA8E7A-3B44-427F-BFFC-1FF3F12C246A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Centralized HUB that serves all 12 hospitals in Rhode Island</a:t>
          </a:r>
        </a:p>
      </dgm:t>
    </dgm:pt>
    <dgm:pt modelId="{58969C97-B0FA-4327-82AB-E7DF2F1FE532}" type="parTrans" cxnId="{8609ED71-3DE9-4154-8B63-96261C1F0EB9}">
      <dgm:prSet/>
      <dgm:spPr/>
      <dgm:t>
        <a:bodyPr/>
        <a:lstStyle/>
        <a:p>
          <a:pPr algn="l"/>
          <a:endParaRPr lang="en-US" sz="2000"/>
        </a:p>
      </dgm:t>
    </dgm:pt>
    <dgm:pt modelId="{BC6FD6BA-C1A5-4B71-A5AA-B635FADCC3DF}" type="sibTrans" cxnId="{8609ED71-3DE9-4154-8B63-96261C1F0EB9}">
      <dgm:prSet/>
      <dgm:spPr/>
      <dgm:t>
        <a:bodyPr/>
        <a:lstStyle/>
        <a:p>
          <a:pPr algn="l"/>
          <a:endParaRPr lang="en-US" sz="2000"/>
        </a:p>
      </dgm:t>
    </dgm:pt>
    <dgm:pt modelId="{EA5909D9-53EF-412F-8537-B3082A28D776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Uses an </a:t>
          </a:r>
          <a:r>
            <a:rPr lang="en-US" sz="1600" dirty="0" err="1">
              <a:solidFill>
                <a:srgbClr val="000000"/>
              </a:solidFill>
            </a:rPr>
            <a:t>AnchorED</a:t>
          </a:r>
          <a:r>
            <a:rPr lang="en-US" sz="1600" dirty="0">
              <a:solidFill>
                <a:srgbClr val="000000"/>
              </a:solidFill>
            </a:rPr>
            <a:t> hotline, available 24/7</a:t>
          </a:r>
        </a:p>
      </dgm:t>
    </dgm:pt>
    <dgm:pt modelId="{99274FF1-9F5B-4817-BF73-0188BD54BE64}" type="parTrans" cxnId="{C2DED3D8-55E0-4639-8835-A019A343ECBC}">
      <dgm:prSet/>
      <dgm:spPr/>
      <dgm:t>
        <a:bodyPr/>
        <a:lstStyle/>
        <a:p>
          <a:pPr algn="l"/>
          <a:endParaRPr lang="en-US" sz="2000"/>
        </a:p>
      </dgm:t>
    </dgm:pt>
    <dgm:pt modelId="{99CAD2C5-23F8-407B-9BE4-C22F06F82381}" type="sibTrans" cxnId="{C2DED3D8-55E0-4639-8835-A019A343ECBC}">
      <dgm:prSet/>
      <dgm:spPr/>
      <dgm:t>
        <a:bodyPr/>
        <a:lstStyle/>
        <a:p>
          <a:pPr algn="l"/>
          <a:endParaRPr lang="en-US" sz="2000"/>
        </a:p>
      </dgm:t>
    </dgm:pt>
    <dgm:pt modelId="{A3DA9ECA-5913-4C0E-B32B-C2B525708C05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Peers deploy to ED for patient who presents with an OD</a:t>
          </a:r>
        </a:p>
      </dgm:t>
    </dgm:pt>
    <dgm:pt modelId="{36AC23C3-D4CF-4D4A-ABE3-61BC74E8AE9C}" type="parTrans" cxnId="{03EED113-C35F-43A8-852E-DC9B2EFC2DE5}">
      <dgm:prSet/>
      <dgm:spPr/>
      <dgm:t>
        <a:bodyPr/>
        <a:lstStyle/>
        <a:p>
          <a:pPr algn="l"/>
          <a:endParaRPr lang="en-US" sz="2000"/>
        </a:p>
      </dgm:t>
    </dgm:pt>
    <dgm:pt modelId="{B0E426AD-4FB7-47FB-9140-77F126DFED45}" type="sibTrans" cxnId="{03EED113-C35F-43A8-852E-DC9B2EFC2DE5}">
      <dgm:prSet/>
      <dgm:spPr/>
      <dgm:t>
        <a:bodyPr/>
        <a:lstStyle/>
        <a:p>
          <a:pPr algn="l"/>
          <a:endParaRPr lang="en-US" sz="2000"/>
        </a:p>
      </dgm:t>
    </dgm:pt>
    <dgm:pt modelId="{11159CF0-B7C8-41D7-A826-325A6623843E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Meets to discuss recovery supports and resources</a:t>
          </a:r>
        </a:p>
      </dgm:t>
    </dgm:pt>
    <dgm:pt modelId="{E0D2E009-7198-4C66-B736-BCFD0DADC3CA}" type="parTrans" cxnId="{136348D8-C8E1-4E77-ACD6-7FB6C58E5D19}">
      <dgm:prSet/>
      <dgm:spPr/>
      <dgm:t>
        <a:bodyPr/>
        <a:lstStyle/>
        <a:p>
          <a:pPr algn="l"/>
          <a:endParaRPr lang="en-US" sz="2000"/>
        </a:p>
      </dgm:t>
    </dgm:pt>
    <dgm:pt modelId="{AE4E7DC6-4578-41F5-BA53-ACFF4231EAAE}" type="sibTrans" cxnId="{136348D8-C8E1-4E77-ACD6-7FB6C58E5D19}">
      <dgm:prSet/>
      <dgm:spPr/>
      <dgm:t>
        <a:bodyPr/>
        <a:lstStyle/>
        <a:p>
          <a:pPr algn="l"/>
          <a:endParaRPr lang="en-US" sz="2000"/>
        </a:p>
      </dgm:t>
    </dgm:pt>
    <dgm:pt modelId="{973B2281-21BD-48E2-99F7-A99F06772172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Provide education on Narcan/Naloxone </a:t>
          </a:r>
        </a:p>
      </dgm:t>
    </dgm:pt>
    <dgm:pt modelId="{8A5861F0-8C3E-4D42-B4DC-A2D37BC19F8C}" type="parTrans" cxnId="{C3638D44-BA8F-40D8-AD47-1C278348FE19}">
      <dgm:prSet/>
      <dgm:spPr/>
      <dgm:t>
        <a:bodyPr/>
        <a:lstStyle/>
        <a:p>
          <a:pPr algn="l"/>
          <a:endParaRPr lang="en-US" sz="2000"/>
        </a:p>
      </dgm:t>
    </dgm:pt>
    <dgm:pt modelId="{E8E9FF46-F32C-48A9-B1C6-E85ACD6E7FB8}" type="sibTrans" cxnId="{C3638D44-BA8F-40D8-AD47-1C278348FE19}">
      <dgm:prSet/>
      <dgm:spPr/>
      <dgm:t>
        <a:bodyPr/>
        <a:lstStyle/>
        <a:p>
          <a:pPr algn="l"/>
          <a:endParaRPr lang="en-US" sz="2000"/>
        </a:p>
      </dgm:t>
    </dgm:pt>
    <dgm:pt modelId="{B0B9A680-B90D-4D41-9303-C823E650298A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Provides resources to family member</a:t>
          </a:r>
        </a:p>
      </dgm:t>
    </dgm:pt>
    <dgm:pt modelId="{EBF94F3E-2A65-4D44-92E6-A39800A689F6}" type="parTrans" cxnId="{BB8AC8C0-872B-4F4E-9385-1B03372DD60C}">
      <dgm:prSet/>
      <dgm:spPr/>
      <dgm:t>
        <a:bodyPr/>
        <a:lstStyle/>
        <a:p>
          <a:pPr algn="l"/>
          <a:endParaRPr lang="en-US" sz="2000"/>
        </a:p>
      </dgm:t>
    </dgm:pt>
    <dgm:pt modelId="{41B4CC1C-8F88-40B6-B96F-B87B957FD57B}" type="sibTrans" cxnId="{BB8AC8C0-872B-4F4E-9385-1B03372DD60C}">
      <dgm:prSet/>
      <dgm:spPr/>
      <dgm:t>
        <a:bodyPr/>
        <a:lstStyle/>
        <a:p>
          <a:pPr algn="l"/>
          <a:endParaRPr lang="en-US" sz="2000"/>
        </a:p>
      </dgm:t>
    </dgm:pt>
    <dgm:pt modelId="{A5839A73-EF1E-4331-97A0-3A957A9C1485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Follow-up with patient for next 10 days, encourage towards recovery support services</a:t>
          </a:r>
        </a:p>
      </dgm:t>
    </dgm:pt>
    <dgm:pt modelId="{EDBF3210-B369-4F01-9555-1DBD0C364531}" type="parTrans" cxnId="{C638A801-5844-48A8-97F5-08A2A6EC8F8A}">
      <dgm:prSet/>
      <dgm:spPr/>
      <dgm:t>
        <a:bodyPr/>
        <a:lstStyle/>
        <a:p>
          <a:pPr algn="l"/>
          <a:endParaRPr lang="en-US" sz="2000"/>
        </a:p>
      </dgm:t>
    </dgm:pt>
    <dgm:pt modelId="{6F961ACC-A67C-4F22-9D8E-5BBD2A0B118F}" type="sibTrans" cxnId="{C638A801-5844-48A8-97F5-08A2A6EC8F8A}">
      <dgm:prSet/>
      <dgm:spPr/>
      <dgm:t>
        <a:bodyPr/>
        <a:lstStyle/>
        <a:p>
          <a:pPr algn="l"/>
          <a:endParaRPr lang="en-US" sz="2000"/>
        </a:p>
      </dgm:t>
    </dgm:pt>
    <dgm:pt modelId="{8B560B68-380B-422B-8EB7-7CD0A0B4C2D5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Multicultural health promotion advocates (community members)</a:t>
          </a:r>
        </a:p>
      </dgm:t>
    </dgm:pt>
    <dgm:pt modelId="{05E5371E-A58F-4F7C-BFA2-80A9E4ACFF03}" type="parTrans" cxnId="{1CF75284-E5C6-4C69-A61D-68550758C6DC}">
      <dgm:prSet/>
      <dgm:spPr/>
      <dgm:t>
        <a:bodyPr/>
        <a:lstStyle/>
        <a:p>
          <a:pPr algn="l"/>
          <a:endParaRPr lang="en-US" sz="2000"/>
        </a:p>
      </dgm:t>
    </dgm:pt>
    <dgm:pt modelId="{20745039-D4C5-4987-8FFD-DEA3718901CA}" type="sibTrans" cxnId="{1CF75284-E5C6-4C69-A61D-68550758C6DC}">
      <dgm:prSet/>
      <dgm:spPr/>
      <dgm:t>
        <a:bodyPr/>
        <a:lstStyle/>
        <a:p>
          <a:pPr algn="l"/>
          <a:endParaRPr lang="en-US" sz="2000"/>
        </a:p>
      </dgm:t>
    </dgm:pt>
    <dgm:pt modelId="{7564320C-D2C1-4E88-878F-1E2F27DB9ED4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SBIRT screen in ED, then HPA assists with referrals and next steps including social services navigation</a:t>
          </a:r>
        </a:p>
      </dgm:t>
    </dgm:pt>
    <dgm:pt modelId="{352BC9BE-0958-4AB0-8F64-6B9474250C73}" type="parTrans" cxnId="{8F537103-9420-42D1-9E92-AE84C9264C10}">
      <dgm:prSet/>
      <dgm:spPr/>
      <dgm:t>
        <a:bodyPr/>
        <a:lstStyle/>
        <a:p>
          <a:pPr algn="l"/>
          <a:endParaRPr lang="en-US" sz="2000"/>
        </a:p>
      </dgm:t>
    </dgm:pt>
    <dgm:pt modelId="{C4E8D6B1-34E3-4C12-860C-E6662C9218C0}" type="sibTrans" cxnId="{8F537103-9420-42D1-9E92-AE84C9264C10}">
      <dgm:prSet/>
      <dgm:spPr/>
      <dgm:t>
        <a:bodyPr/>
        <a:lstStyle/>
        <a:p>
          <a:pPr algn="l"/>
          <a:endParaRPr lang="en-US" sz="2000"/>
        </a:p>
      </dgm:t>
    </dgm:pt>
    <dgm:pt modelId="{3E6200AC-607B-4676-9C32-D568D4ACE08C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Licensed drug and alcohol counselors</a:t>
          </a:r>
        </a:p>
      </dgm:t>
    </dgm:pt>
    <dgm:pt modelId="{FF483592-9938-415B-94DB-322A781BECE0}" type="parTrans" cxnId="{59C2F4B1-BF81-4CBB-A1CB-D53D20841C8A}">
      <dgm:prSet/>
      <dgm:spPr/>
      <dgm:t>
        <a:bodyPr/>
        <a:lstStyle/>
        <a:p>
          <a:pPr algn="l"/>
          <a:endParaRPr lang="en-US" sz="2000"/>
        </a:p>
      </dgm:t>
    </dgm:pt>
    <dgm:pt modelId="{F3F6FE70-2A82-49B2-A6C7-1CD81589E01D}" type="sibTrans" cxnId="{59C2F4B1-BF81-4CBB-A1CB-D53D20841C8A}">
      <dgm:prSet/>
      <dgm:spPr/>
      <dgm:t>
        <a:bodyPr/>
        <a:lstStyle/>
        <a:p>
          <a:pPr algn="l"/>
          <a:endParaRPr lang="en-US" sz="2000"/>
        </a:p>
      </dgm:t>
    </dgm:pt>
    <dgm:pt modelId="{D8EFBFBD-8FFA-4EDF-B88A-717A8CE18AC0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Relationship is established based on emotional support and advocacy</a:t>
          </a:r>
        </a:p>
      </dgm:t>
    </dgm:pt>
    <dgm:pt modelId="{5014527D-38B0-4498-9634-E83A04082FA4}" type="parTrans" cxnId="{E7D36D67-BD76-4E55-95D3-AE9BD94B3CB7}">
      <dgm:prSet/>
      <dgm:spPr/>
      <dgm:t>
        <a:bodyPr/>
        <a:lstStyle/>
        <a:p>
          <a:pPr algn="l"/>
          <a:endParaRPr lang="en-US" sz="2000"/>
        </a:p>
      </dgm:t>
    </dgm:pt>
    <dgm:pt modelId="{B5507E2B-56E0-447E-A474-1208E0572022}" type="sibTrans" cxnId="{E7D36D67-BD76-4E55-95D3-AE9BD94B3CB7}">
      <dgm:prSet/>
      <dgm:spPr/>
      <dgm:t>
        <a:bodyPr/>
        <a:lstStyle/>
        <a:p>
          <a:pPr algn="l"/>
          <a:endParaRPr lang="en-US" sz="2000"/>
        </a:p>
      </dgm:t>
    </dgm:pt>
    <dgm:pt modelId="{39DAB94D-59AC-4EDE-A01A-FD4335A726FF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000000"/>
              </a:solidFill>
            </a:rPr>
            <a:t>Based in the ED</a:t>
          </a:r>
        </a:p>
      </dgm:t>
    </dgm:pt>
    <dgm:pt modelId="{E4A51BB2-5058-4D35-89CF-BFA6B8CDA905}" type="parTrans" cxnId="{FBBBC477-3F2C-40BA-9587-99355D5D658D}">
      <dgm:prSet/>
      <dgm:spPr/>
      <dgm:t>
        <a:bodyPr/>
        <a:lstStyle/>
        <a:p>
          <a:pPr algn="l"/>
          <a:endParaRPr lang="en-US" sz="2000"/>
        </a:p>
      </dgm:t>
    </dgm:pt>
    <dgm:pt modelId="{D48F1975-72A7-433A-9016-C2F960EB6261}" type="sibTrans" cxnId="{FBBBC477-3F2C-40BA-9587-99355D5D658D}">
      <dgm:prSet/>
      <dgm:spPr/>
      <dgm:t>
        <a:bodyPr/>
        <a:lstStyle/>
        <a:p>
          <a:pPr algn="l"/>
          <a:endParaRPr lang="en-US" sz="2000"/>
        </a:p>
      </dgm:t>
    </dgm:pt>
    <dgm:pt modelId="{03306D92-2757-4E6C-BF4D-C83D1BC31FAD}" type="pres">
      <dgm:prSet presAssocID="{0A6BBD37-FE16-4F79-9827-8CEBD222902B}" presName="linear" presStyleCnt="0">
        <dgm:presLayoutVars>
          <dgm:dir/>
          <dgm:animLvl val="lvl"/>
          <dgm:resizeHandles val="exact"/>
        </dgm:presLayoutVars>
      </dgm:prSet>
      <dgm:spPr/>
    </dgm:pt>
    <dgm:pt modelId="{BF63F971-08DF-4DA0-B548-5C2881D9F077}" type="pres">
      <dgm:prSet presAssocID="{4FF03D6D-DF0C-4204-9891-70D2E11E6B13}" presName="parentLin" presStyleCnt="0"/>
      <dgm:spPr/>
    </dgm:pt>
    <dgm:pt modelId="{83899143-2300-41B9-B265-454FE56D21B0}" type="pres">
      <dgm:prSet presAssocID="{4FF03D6D-DF0C-4204-9891-70D2E11E6B13}" presName="parentLeftMargin" presStyleLbl="node1" presStyleIdx="0" presStyleCnt="2"/>
      <dgm:spPr/>
    </dgm:pt>
    <dgm:pt modelId="{94A43535-E2DC-4413-9877-0705A0603A08}" type="pres">
      <dgm:prSet presAssocID="{4FF03D6D-DF0C-4204-9891-70D2E11E6B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0567C2-9DA5-4B23-8BFB-3563B447A62F}" type="pres">
      <dgm:prSet presAssocID="{4FF03D6D-DF0C-4204-9891-70D2E11E6B13}" presName="negativeSpace" presStyleCnt="0"/>
      <dgm:spPr/>
    </dgm:pt>
    <dgm:pt modelId="{2FC84C7E-77FD-4B85-B972-4817A5E4219B}" type="pres">
      <dgm:prSet presAssocID="{4FF03D6D-DF0C-4204-9891-70D2E11E6B13}" presName="childText" presStyleLbl="conFgAcc1" presStyleIdx="0" presStyleCnt="2">
        <dgm:presLayoutVars>
          <dgm:bulletEnabled val="1"/>
        </dgm:presLayoutVars>
      </dgm:prSet>
      <dgm:spPr/>
    </dgm:pt>
    <dgm:pt modelId="{01B4730F-EE82-412F-90DE-0EE4CAEB14F7}" type="pres">
      <dgm:prSet presAssocID="{0BF5B51B-657F-47B0-939A-F098004C40C0}" presName="spaceBetweenRectangles" presStyleCnt="0"/>
      <dgm:spPr/>
    </dgm:pt>
    <dgm:pt modelId="{BA25981E-42C2-4046-B86D-6B63BC945828}" type="pres">
      <dgm:prSet presAssocID="{A0615A5E-894C-444B-A815-BD154EA84131}" presName="parentLin" presStyleCnt="0"/>
      <dgm:spPr/>
    </dgm:pt>
    <dgm:pt modelId="{E0BBFB38-2568-4059-87D0-23310E949F10}" type="pres">
      <dgm:prSet presAssocID="{A0615A5E-894C-444B-A815-BD154EA84131}" presName="parentLeftMargin" presStyleLbl="node1" presStyleIdx="0" presStyleCnt="2"/>
      <dgm:spPr/>
    </dgm:pt>
    <dgm:pt modelId="{4E32FA03-B9FF-4994-A298-FDF7F2EB3FD2}" type="pres">
      <dgm:prSet presAssocID="{A0615A5E-894C-444B-A815-BD154EA8413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35EC45-0429-4D3E-9B8A-30C0DC8436C6}" type="pres">
      <dgm:prSet presAssocID="{A0615A5E-894C-444B-A815-BD154EA84131}" presName="negativeSpace" presStyleCnt="0"/>
      <dgm:spPr/>
    </dgm:pt>
    <dgm:pt modelId="{62F20D32-15EE-43CA-8E7A-70D768B2977B}" type="pres">
      <dgm:prSet presAssocID="{A0615A5E-894C-444B-A815-BD154EA84131}" presName="childText" presStyleLbl="conFgAcc1" presStyleIdx="1" presStyleCnt="2" custLinFactNeighborY="12618">
        <dgm:presLayoutVars>
          <dgm:bulletEnabled val="1"/>
        </dgm:presLayoutVars>
      </dgm:prSet>
      <dgm:spPr/>
    </dgm:pt>
  </dgm:ptLst>
  <dgm:cxnLst>
    <dgm:cxn modelId="{C638A801-5844-48A8-97F5-08A2A6EC8F8A}" srcId="{4FF03D6D-DF0C-4204-9891-70D2E11E6B13}" destId="{A5839A73-EF1E-4331-97A0-3A957A9C1485}" srcOrd="7" destOrd="0" parTransId="{EDBF3210-B369-4F01-9555-1DBD0C364531}" sibTransId="{6F961ACC-A67C-4F22-9D8E-5BBD2A0B118F}"/>
    <dgm:cxn modelId="{8F537103-9420-42D1-9E92-AE84C9264C10}" srcId="{A0615A5E-894C-444B-A815-BD154EA84131}" destId="{7564320C-D2C1-4E88-878F-1E2F27DB9ED4}" srcOrd="3" destOrd="0" parTransId="{352BC9BE-0958-4AB0-8F64-6B9474250C73}" sibTransId="{C4E8D6B1-34E3-4C12-860C-E6662C9218C0}"/>
    <dgm:cxn modelId="{03EED113-C35F-43A8-852E-DC9B2EFC2DE5}" srcId="{4FF03D6D-DF0C-4204-9891-70D2E11E6B13}" destId="{A3DA9ECA-5913-4C0E-B32B-C2B525708C05}" srcOrd="3" destOrd="0" parTransId="{36AC23C3-D4CF-4D4A-ABE3-61BC74E8AE9C}" sibTransId="{B0E426AD-4FB7-47FB-9140-77F126DFED45}"/>
    <dgm:cxn modelId="{6324E719-A98C-4EAD-B93C-67966E44BE8A}" srcId="{0A6BBD37-FE16-4F79-9827-8CEBD222902B}" destId="{A0615A5E-894C-444B-A815-BD154EA84131}" srcOrd="1" destOrd="0" parTransId="{DAC76E92-4D56-4E4B-AA5B-00B6D5B835ED}" sibTransId="{D284DF36-CF50-4A17-8467-1F305486D43F}"/>
    <dgm:cxn modelId="{A39F7120-E22D-48DC-9976-DA312ED702A6}" type="presOf" srcId="{8B560B68-380B-422B-8EB7-7CD0A0B4C2D5}" destId="{62F20D32-15EE-43CA-8E7A-70D768B2977B}" srcOrd="0" destOrd="1" presId="urn:microsoft.com/office/officeart/2005/8/layout/list1"/>
    <dgm:cxn modelId="{D8D43B31-14B9-4D2E-AB2D-19352A86F08C}" type="presOf" srcId="{973B2281-21BD-48E2-99F7-A99F06772172}" destId="{2FC84C7E-77FD-4B85-B972-4817A5E4219B}" srcOrd="0" destOrd="5" presId="urn:microsoft.com/office/officeart/2005/8/layout/list1"/>
    <dgm:cxn modelId="{88660A44-5691-409E-BBD4-571A36CEDC03}" type="presOf" srcId="{203F77D5-F3BF-48EC-A6B8-9DC520B2113D}" destId="{2FC84C7E-77FD-4B85-B972-4817A5E4219B}" srcOrd="0" destOrd="0" presId="urn:microsoft.com/office/officeart/2005/8/layout/list1"/>
    <dgm:cxn modelId="{C3638D44-BA8F-40D8-AD47-1C278348FE19}" srcId="{4FF03D6D-DF0C-4204-9891-70D2E11E6B13}" destId="{973B2281-21BD-48E2-99F7-A99F06772172}" srcOrd="5" destOrd="0" parTransId="{8A5861F0-8C3E-4D42-B4DC-A2D37BC19F8C}" sibTransId="{E8E9FF46-F32C-48A9-B1C6-E85ACD6E7FB8}"/>
    <dgm:cxn modelId="{31B5CD65-B706-4C2B-9915-BD594F6A8472}" type="presOf" srcId="{C7AA8E7A-3B44-427F-BFFC-1FF3F12C246A}" destId="{2FC84C7E-77FD-4B85-B972-4817A5E4219B}" srcOrd="0" destOrd="1" presId="urn:microsoft.com/office/officeart/2005/8/layout/list1"/>
    <dgm:cxn modelId="{E7D36D67-BD76-4E55-95D3-AE9BD94B3CB7}" srcId="{A0615A5E-894C-444B-A815-BD154EA84131}" destId="{D8EFBFBD-8FFA-4EDF-B88A-717A8CE18AC0}" srcOrd="4" destOrd="0" parTransId="{5014527D-38B0-4498-9634-E83A04082FA4}" sibTransId="{B5507E2B-56E0-447E-A474-1208E0572022}"/>
    <dgm:cxn modelId="{09F0976B-604A-4A7B-B6FD-211C984B4C43}" type="presOf" srcId="{A0615A5E-894C-444B-A815-BD154EA84131}" destId="{E0BBFB38-2568-4059-87D0-23310E949F10}" srcOrd="0" destOrd="0" presId="urn:microsoft.com/office/officeart/2005/8/layout/list1"/>
    <dgm:cxn modelId="{58BAD970-FCA9-47D7-8C1D-BBE036FABB01}" type="presOf" srcId="{7564320C-D2C1-4E88-878F-1E2F27DB9ED4}" destId="{62F20D32-15EE-43CA-8E7A-70D768B2977B}" srcOrd="0" destOrd="3" presId="urn:microsoft.com/office/officeart/2005/8/layout/list1"/>
    <dgm:cxn modelId="{E1B56D51-10A6-465F-97D5-B5708B34B0FB}" type="presOf" srcId="{11159CF0-B7C8-41D7-A826-325A6623843E}" destId="{2FC84C7E-77FD-4B85-B972-4817A5E4219B}" srcOrd="0" destOrd="4" presId="urn:microsoft.com/office/officeart/2005/8/layout/list1"/>
    <dgm:cxn modelId="{81987951-4913-475C-826B-1FEF4D02E97E}" type="presOf" srcId="{4FF03D6D-DF0C-4204-9891-70D2E11E6B13}" destId="{94A43535-E2DC-4413-9877-0705A0603A08}" srcOrd="1" destOrd="0" presId="urn:microsoft.com/office/officeart/2005/8/layout/list1"/>
    <dgm:cxn modelId="{8609ED71-3DE9-4154-8B63-96261C1F0EB9}" srcId="{4FF03D6D-DF0C-4204-9891-70D2E11E6B13}" destId="{C7AA8E7A-3B44-427F-BFFC-1FF3F12C246A}" srcOrd="1" destOrd="0" parTransId="{58969C97-B0FA-4327-82AB-E7DF2F1FE532}" sibTransId="{BC6FD6BA-C1A5-4B71-A5AA-B635FADCC3DF}"/>
    <dgm:cxn modelId="{8F834F55-F09D-451B-8890-7A8A0D8086D8}" type="presOf" srcId="{A3DA9ECA-5913-4C0E-B32B-C2B525708C05}" destId="{2FC84C7E-77FD-4B85-B972-4817A5E4219B}" srcOrd="0" destOrd="3" presId="urn:microsoft.com/office/officeart/2005/8/layout/list1"/>
    <dgm:cxn modelId="{E2BE3A77-A6E5-4251-8CA0-B86086E0D340}" type="presOf" srcId="{4FF03D6D-DF0C-4204-9891-70D2E11E6B13}" destId="{83899143-2300-41B9-B265-454FE56D21B0}" srcOrd="0" destOrd="0" presId="urn:microsoft.com/office/officeart/2005/8/layout/list1"/>
    <dgm:cxn modelId="{FBBBC477-3F2C-40BA-9587-99355D5D658D}" srcId="{A0615A5E-894C-444B-A815-BD154EA84131}" destId="{39DAB94D-59AC-4EDE-A01A-FD4335A726FF}" srcOrd="5" destOrd="0" parTransId="{E4A51BB2-5058-4D35-89CF-BFA6B8CDA905}" sibTransId="{D48F1975-72A7-433A-9016-C2F960EB6261}"/>
    <dgm:cxn modelId="{71254A7A-9F64-4418-83B9-2B23D0915BEC}" srcId="{A0615A5E-894C-444B-A815-BD154EA84131}" destId="{1EC27FF0-F130-4CB0-A28E-4CE398433D70}" srcOrd="0" destOrd="0" parTransId="{3F11AF6A-3D16-4E77-8728-BD6EF99C527D}" sibTransId="{038D141F-BDC0-4FC8-9AB2-AA44A5522023}"/>
    <dgm:cxn modelId="{1CF75284-E5C6-4C69-A61D-68550758C6DC}" srcId="{A0615A5E-894C-444B-A815-BD154EA84131}" destId="{8B560B68-380B-422B-8EB7-7CD0A0B4C2D5}" srcOrd="1" destOrd="0" parTransId="{05E5371E-A58F-4F7C-BFA2-80A9E4ACFF03}" sibTransId="{20745039-D4C5-4987-8FFD-DEA3718901CA}"/>
    <dgm:cxn modelId="{3130EB94-6BF8-431F-AA9F-B369CD4B001B}" type="presOf" srcId="{39DAB94D-59AC-4EDE-A01A-FD4335A726FF}" destId="{62F20D32-15EE-43CA-8E7A-70D768B2977B}" srcOrd="0" destOrd="5" presId="urn:microsoft.com/office/officeart/2005/8/layout/list1"/>
    <dgm:cxn modelId="{548C8B99-D419-4F89-914E-784A2CA102E1}" type="presOf" srcId="{1EC27FF0-F130-4CB0-A28E-4CE398433D70}" destId="{62F20D32-15EE-43CA-8E7A-70D768B2977B}" srcOrd="0" destOrd="0" presId="urn:microsoft.com/office/officeart/2005/8/layout/list1"/>
    <dgm:cxn modelId="{16A8E29E-E65E-46E7-9B66-53686B439DD0}" type="presOf" srcId="{A0615A5E-894C-444B-A815-BD154EA84131}" destId="{4E32FA03-B9FF-4994-A298-FDF7F2EB3FD2}" srcOrd="1" destOrd="0" presId="urn:microsoft.com/office/officeart/2005/8/layout/list1"/>
    <dgm:cxn modelId="{6DE5D6A0-CD0A-49D2-AFF9-A0BAC66A7D72}" type="presOf" srcId="{3E6200AC-607B-4676-9C32-D568D4ACE08C}" destId="{62F20D32-15EE-43CA-8E7A-70D768B2977B}" srcOrd="0" destOrd="2" presId="urn:microsoft.com/office/officeart/2005/8/layout/list1"/>
    <dgm:cxn modelId="{D06841A4-8898-4520-89EA-6CC4B6242FE5}" type="presOf" srcId="{D8EFBFBD-8FFA-4EDF-B88A-717A8CE18AC0}" destId="{62F20D32-15EE-43CA-8E7A-70D768B2977B}" srcOrd="0" destOrd="4" presId="urn:microsoft.com/office/officeart/2005/8/layout/list1"/>
    <dgm:cxn modelId="{59C2F4B1-BF81-4CBB-A1CB-D53D20841C8A}" srcId="{A0615A5E-894C-444B-A815-BD154EA84131}" destId="{3E6200AC-607B-4676-9C32-D568D4ACE08C}" srcOrd="2" destOrd="0" parTransId="{FF483592-9938-415B-94DB-322A781BECE0}" sibTransId="{F3F6FE70-2A82-49B2-A6C7-1CD81589E01D}"/>
    <dgm:cxn modelId="{151A19B4-9F50-4747-89F8-B417959E3C5A}" srcId="{4FF03D6D-DF0C-4204-9891-70D2E11E6B13}" destId="{203F77D5-F3BF-48EC-A6B8-9DC520B2113D}" srcOrd="0" destOrd="0" parTransId="{675E4D1F-3408-497F-8959-B8CBD7AA29A0}" sibTransId="{D72A6371-FD04-4E42-A610-5710487C8BDA}"/>
    <dgm:cxn modelId="{2C07AFB6-DBF3-405A-BE3D-2710564036D1}" type="presOf" srcId="{EA5909D9-53EF-412F-8537-B3082A28D776}" destId="{2FC84C7E-77FD-4B85-B972-4817A5E4219B}" srcOrd="0" destOrd="2" presId="urn:microsoft.com/office/officeart/2005/8/layout/list1"/>
    <dgm:cxn modelId="{BB8AC8C0-872B-4F4E-9385-1B03372DD60C}" srcId="{4FF03D6D-DF0C-4204-9891-70D2E11E6B13}" destId="{B0B9A680-B90D-4D41-9303-C823E650298A}" srcOrd="6" destOrd="0" parTransId="{EBF94F3E-2A65-4D44-92E6-A39800A689F6}" sibTransId="{41B4CC1C-8F88-40B6-B96F-B87B957FD57B}"/>
    <dgm:cxn modelId="{136348D8-C8E1-4E77-ACD6-7FB6C58E5D19}" srcId="{4FF03D6D-DF0C-4204-9891-70D2E11E6B13}" destId="{11159CF0-B7C8-41D7-A826-325A6623843E}" srcOrd="4" destOrd="0" parTransId="{E0D2E009-7198-4C66-B736-BCFD0DADC3CA}" sibTransId="{AE4E7DC6-4578-41F5-BA53-ACFF4231EAAE}"/>
    <dgm:cxn modelId="{C2DED3D8-55E0-4639-8835-A019A343ECBC}" srcId="{4FF03D6D-DF0C-4204-9891-70D2E11E6B13}" destId="{EA5909D9-53EF-412F-8537-B3082A28D776}" srcOrd="2" destOrd="0" parTransId="{99274FF1-9F5B-4817-BF73-0188BD54BE64}" sibTransId="{99CAD2C5-23F8-407B-9BE4-C22F06F82381}"/>
    <dgm:cxn modelId="{9A2105DC-6BED-4C2C-ACAA-A7555222FFB5}" srcId="{0A6BBD37-FE16-4F79-9827-8CEBD222902B}" destId="{4FF03D6D-DF0C-4204-9891-70D2E11E6B13}" srcOrd="0" destOrd="0" parTransId="{7636ACB0-1DA2-4E7D-93E7-7A7D0AD4C5E3}" sibTransId="{0BF5B51B-657F-47B0-939A-F098004C40C0}"/>
    <dgm:cxn modelId="{201763E4-D772-46F6-B6B2-53184BA24E2D}" type="presOf" srcId="{0A6BBD37-FE16-4F79-9827-8CEBD222902B}" destId="{03306D92-2757-4E6C-BF4D-C83D1BC31FAD}" srcOrd="0" destOrd="0" presId="urn:microsoft.com/office/officeart/2005/8/layout/list1"/>
    <dgm:cxn modelId="{D0D131EC-39C3-42DA-9A12-E86D27E11CC4}" type="presOf" srcId="{A5839A73-EF1E-4331-97A0-3A957A9C1485}" destId="{2FC84C7E-77FD-4B85-B972-4817A5E4219B}" srcOrd="0" destOrd="7" presId="urn:microsoft.com/office/officeart/2005/8/layout/list1"/>
    <dgm:cxn modelId="{802EA3EF-CED7-4C01-B72D-483F72F6660F}" type="presOf" srcId="{B0B9A680-B90D-4D41-9303-C823E650298A}" destId="{2FC84C7E-77FD-4B85-B972-4817A5E4219B}" srcOrd="0" destOrd="6" presId="urn:microsoft.com/office/officeart/2005/8/layout/list1"/>
    <dgm:cxn modelId="{76E69D23-159D-4B17-AD47-4CF8BCE9D297}" type="presParOf" srcId="{03306D92-2757-4E6C-BF4D-C83D1BC31FAD}" destId="{BF63F971-08DF-4DA0-B548-5C2881D9F077}" srcOrd="0" destOrd="0" presId="urn:microsoft.com/office/officeart/2005/8/layout/list1"/>
    <dgm:cxn modelId="{71FF54FF-10D5-48AB-B381-2D2FD335E815}" type="presParOf" srcId="{BF63F971-08DF-4DA0-B548-5C2881D9F077}" destId="{83899143-2300-41B9-B265-454FE56D21B0}" srcOrd="0" destOrd="0" presId="urn:microsoft.com/office/officeart/2005/8/layout/list1"/>
    <dgm:cxn modelId="{3785AF3C-10EF-4393-9C59-9D258FE7F088}" type="presParOf" srcId="{BF63F971-08DF-4DA0-B548-5C2881D9F077}" destId="{94A43535-E2DC-4413-9877-0705A0603A08}" srcOrd="1" destOrd="0" presId="urn:microsoft.com/office/officeart/2005/8/layout/list1"/>
    <dgm:cxn modelId="{83870138-CBD1-4CF7-A128-E44A0E3B61AC}" type="presParOf" srcId="{03306D92-2757-4E6C-BF4D-C83D1BC31FAD}" destId="{540567C2-9DA5-4B23-8BFB-3563B447A62F}" srcOrd="1" destOrd="0" presId="urn:microsoft.com/office/officeart/2005/8/layout/list1"/>
    <dgm:cxn modelId="{D31E3FFF-596E-4E9F-9794-7DBB80B3341F}" type="presParOf" srcId="{03306D92-2757-4E6C-BF4D-C83D1BC31FAD}" destId="{2FC84C7E-77FD-4B85-B972-4817A5E4219B}" srcOrd="2" destOrd="0" presId="urn:microsoft.com/office/officeart/2005/8/layout/list1"/>
    <dgm:cxn modelId="{BFA76A46-FEAD-4BE3-BFD4-CD2EDC7BB09B}" type="presParOf" srcId="{03306D92-2757-4E6C-BF4D-C83D1BC31FAD}" destId="{01B4730F-EE82-412F-90DE-0EE4CAEB14F7}" srcOrd="3" destOrd="0" presId="urn:microsoft.com/office/officeart/2005/8/layout/list1"/>
    <dgm:cxn modelId="{06863142-F8A1-4DB2-8B81-D6A328E44485}" type="presParOf" srcId="{03306D92-2757-4E6C-BF4D-C83D1BC31FAD}" destId="{BA25981E-42C2-4046-B86D-6B63BC945828}" srcOrd="4" destOrd="0" presId="urn:microsoft.com/office/officeart/2005/8/layout/list1"/>
    <dgm:cxn modelId="{73C7748F-29D7-45A6-8C06-5635586E3594}" type="presParOf" srcId="{BA25981E-42C2-4046-B86D-6B63BC945828}" destId="{E0BBFB38-2568-4059-87D0-23310E949F10}" srcOrd="0" destOrd="0" presId="urn:microsoft.com/office/officeart/2005/8/layout/list1"/>
    <dgm:cxn modelId="{0D08C20C-24C6-461B-8FC6-BADF5F7E1C57}" type="presParOf" srcId="{BA25981E-42C2-4046-B86D-6B63BC945828}" destId="{4E32FA03-B9FF-4994-A298-FDF7F2EB3FD2}" srcOrd="1" destOrd="0" presId="urn:microsoft.com/office/officeart/2005/8/layout/list1"/>
    <dgm:cxn modelId="{EB0AF06F-CB9B-4CB3-B8FC-9D0ED238776E}" type="presParOf" srcId="{03306D92-2757-4E6C-BF4D-C83D1BC31FAD}" destId="{7B35EC45-0429-4D3E-9B8A-30C0DC8436C6}" srcOrd="5" destOrd="0" presId="urn:microsoft.com/office/officeart/2005/8/layout/list1"/>
    <dgm:cxn modelId="{C1CD8F50-DF06-49E9-A95E-7365C4CB7687}" type="presParOf" srcId="{03306D92-2757-4E6C-BF4D-C83D1BC31FAD}" destId="{62F20D32-15EE-43CA-8E7A-70D768B297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59B66-A900-453B-942F-812584D904D4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0CFD078-4DFD-4340-A057-D46A58AB02A3}">
      <dgm:prSet phldrT="[Text]" custT="1"/>
      <dgm:spPr/>
      <dgm:t>
        <a:bodyPr/>
        <a:lstStyle/>
        <a:p>
          <a:r>
            <a:rPr lang="en-US" sz="1600" dirty="0"/>
            <a:t>Project Engage – Wilmington, NC</a:t>
          </a:r>
        </a:p>
      </dgm:t>
    </dgm:pt>
    <dgm:pt modelId="{ED46FEF3-A774-4CC3-B79A-5FB9AD4D91B6}" type="parTrans" cxnId="{C44927BE-EF4C-4316-8CAF-55B8A5F05D2F}">
      <dgm:prSet/>
      <dgm:spPr/>
      <dgm:t>
        <a:bodyPr/>
        <a:lstStyle/>
        <a:p>
          <a:endParaRPr lang="en-US" sz="2000"/>
        </a:p>
      </dgm:t>
    </dgm:pt>
    <dgm:pt modelId="{DA009FEB-4C77-4932-93F6-155C7DBC56BC}" type="sibTrans" cxnId="{C44927BE-EF4C-4316-8CAF-55B8A5F05D2F}">
      <dgm:prSet/>
      <dgm:spPr/>
      <dgm:t>
        <a:bodyPr/>
        <a:lstStyle/>
        <a:p>
          <a:endParaRPr lang="en-US" sz="2000"/>
        </a:p>
      </dgm:t>
    </dgm:pt>
    <dgm:pt modelId="{158B5A20-772A-44ED-94FA-488791EC6E80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Promotes early intervention and referral to SUD treatment program</a:t>
          </a:r>
        </a:p>
      </dgm:t>
    </dgm:pt>
    <dgm:pt modelId="{9D479D48-237F-4D9F-AE04-EFAB1EB388A8}" type="parTrans" cxnId="{853266AF-F842-4083-A435-67ACD9EEEEE2}">
      <dgm:prSet/>
      <dgm:spPr/>
      <dgm:t>
        <a:bodyPr/>
        <a:lstStyle/>
        <a:p>
          <a:endParaRPr lang="en-US" sz="2000"/>
        </a:p>
      </dgm:t>
    </dgm:pt>
    <dgm:pt modelId="{E101E713-6FBD-496E-9BCA-5BD8F3B1F458}" type="sibTrans" cxnId="{853266AF-F842-4083-A435-67ACD9EEEEE2}">
      <dgm:prSet/>
      <dgm:spPr/>
      <dgm:t>
        <a:bodyPr/>
        <a:lstStyle/>
        <a:p>
          <a:endParaRPr lang="en-US" sz="2000"/>
        </a:p>
      </dgm:t>
    </dgm:pt>
    <dgm:pt modelId="{8ABB6006-8B50-4D14-AAA2-D11E558B778C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Integrates peer supports (engagement workers) into hospital settings</a:t>
          </a:r>
        </a:p>
      </dgm:t>
    </dgm:pt>
    <dgm:pt modelId="{B91946AD-B5E1-4DC3-BEC1-D8785D831A65}" type="parTrans" cxnId="{8E959304-3C0E-47CF-BB86-F5C90C72317D}">
      <dgm:prSet/>
      <dgm:spPr/>
      <dgm:t>
        <a:bodyPr/>
        <a:lstStyle/>
        <a:p>
          <a:endParaRPr lang="en-US" sz="2000"/>
        </a:p>
      </dgm:t>
    </dgm:pt>
    <dgm:pt modelId="{E8B3F0E4-1C3A-4B55-B710-C599DF777D96}" type="sibTrans" cxnId="{8E959304-3C0E-47CF-BB86-F5C90C72317D}">
      <dgm:prSet/>
      <dgm:spPr/>
      <dgm:t>
        <a:bodyPr/>
        <a:lstStyle/>
        <a:p>
          <a:endParaRPr lang="en-US" sz="2000"/>
        </a:p>
      </dgm:t>
    </dgm:pt>
    <dgm:pt modelId="{EE361FBE-F741-4BEF-A8DC-954AA27487A2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Meet with patients bedside and discuss the patient’s substance use, goals, and help coordinate treatment options – when warranted – that are aligned and support the patient’s needs</a:t>
          </a:r>
        </a:p>
      </dgm:t>
    </dgm:pt>
    <dgm:pt modelId="{36524A9A-B053-49A1-9337-58C6CC0A0829}" type="parTrans" cxnId="{5CF63B16-F57D-4297-8C30-4AC6EF427D33}">
      <dgm:prSet/>
      <dgm:spPr/>
      <dgm:t>
        <a:bodyPr/>
        <a:lstStyle/>
        <a:p>
          <a:endParaRPr lang="en-US" sz="2000"/>
        </a:p>
      </dgm:t>
    </dgm:pt>
    <dgm:pt modelId="{05885098-53F4-41CF-BA90-E3DD071CD4D3}" type="sibTrans" cxnId="{5CF63B16-F57D-4297-8C30-4AC6EF427D33}">
      <dgm:prSet/>
      <dgm:spPr/>
      <dgm:t>
        <a:bodyPr/>
        <a:lstStyle/>
        <a:p>
          <a:endParaRPr lang="en-US" sz="2000"/>
        </a:p>
      </dgm:t>
    </dgm:pt>
    <dgm:pt modelId="{AED44A03-B0AF-43DE-924C-182737DAF0F3}">
      <dgm:prSet phldrT="[Text]" custT="1"/>
      <dgm:spPr/>
      <dgm:t>
        <a:bodyPr/>
        <a:lstStyle/>
        <a:p>
          <a:r>
            <a:rPr lang="en-US" sz="1600" dirty="0"/>
            <a:t>CCAR – Hartford, CT</a:t>
          </a:r>
        </a:p>
      </dgm:t>
    </dgm:pt>
    <dgm:pt modelId="{9DEEDFBA-9E6A-41FB-BC81-EFC98EC6433C}" type="parTrans" cxnId="{877728A5-46AD-4E11-AADC-AC492207C8AE}">
      <dgm:prSet/>
      <dgm:spPr/>
      <dgm:t>
        <a:bodyPr/>
        <a:lstStyle/>
        <a:p>
          <a:endParaRPr lang="en-US" sz="2000"/>
        </a:p>
      </dgm:t>
    </dgm:pt>
    <dgm:pt modelId="{68BEF6AD-5252-46D1-A0EF-C8A9FE157092}" type="sibTrans" cxnId="{877728A5-46AD-4E11-AADC-AC492207C8AE}">
      <dgm:prSet/>
      <dgm:spPr/>
      <dgm:t>
        <a:bodyPr/>
        <a:lstStyle/>
        <a:p>
          <a:endParaRPr lang="en-US" sz="2000"/>
        </a:p>
      </dgm:t>
    </dgm:pt>
    <dgm:pt modelId="{10BAC849-6C00-4443-B6F3-6A6874A1C45B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Peer support workers, “Recovery Coaches”,  are located in the hospital ED </a:t>
          </a:r>
          <a:endParaRPr lang="en-US" sz="1600" dirty="0">
            <a:solidFill>
              <a:srgbClr val="000000"/>
            </a:solidFill>
          </a:endParaRPr>
        </a:p>
      </dgm:t>
    </dgm:pt>
    <dgm:pt modelId="{833F3D57-C8D9-4E93-BF63-2AC65297071D}" type="parTrans" cxnId="{9F383DD4-E2F7-4634-A1A0-FD1658193784}">
      <dgm:prSet/>
      <dgm:spPr/>
      <dgm:t>
        <a:bodyPr/>
        <a:lstStyle/>
        <a:p>
          <a:endParaRPr lang="en-US" sz="2000"/>
        </a:p>
      </dgm:t>
    </dgm:pt>
    <dgm:pt modelId="{C10049A3-C463-46EF-A9EB-0AC400D10FCB}" type="sibTrans" cxnId="{9F383DD4-E2F7-4634-A1A0-FD1658193784}">
      <dgm:prSet/>
      <dgm:spPr/>
      <dgm:t>
        <a:bodyPr/>
        <a:lstStyle/>
        <a:p>
          <a:endParaRPr lang="en-US" sz="2000"/>
        </a:p>
      </dgm:t>
    </dgm:pt>
    <dgm:pt modelId="{A7EC568E-6642-4ED2-952B-072B0FE60929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Meet with patients within two hours of patient agreeing to receive peer services</a:t>
          </a:r>
          <a:endParaRPr lang="en-US" sz="1600" dirty="0">
            <a:solidFill>
              <a:srgbClr val="000000"/>
            </a:solidFill>
          </a:endParaRPr>
        </a:p>
      </dgm:t>
    </dgm:pt>
    <dgm:pt modelId="{59F47DCE-F6EA-49E9-BA01-282815E4DFBC}" type="parTrans" cxnId="{DD4E437C-2394-40C8-9777-00B5B18FC3CC}">
      <dgm:prSet/>
      <dgm:spPr/>
      <dgm:t>
        <a:bodyPr/>
        <a:lstStyle/>
        <a:p>
          <a:endParaRPr lang="en-US" sz="2000"/>
        </a:p>
      </dgm:t>
    </dgm:pt>
    <dgm:pt modelId="{F2813C14-C269-49AA-B05D-66C588076046}" type="sibTrans" cxnId="{DD4E437C-2394-40C8-9777-00B5B18FC3CC}">
      <dgm:prSet/>
      <dgm:spPr/>
      <dgm:t>
        <a:bodyPr/>
        <a:lstStyle/>
        <a:p>
          <a:endParaRPr lang="en-US" sz="2000"/>
        </a:p>
      </dgm:t>
    </dgm:pt>
    <dgm:pt modelId="{F4DE3218-EB90-4F16-9B1A-E50FA347B9B9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Patients interested in initiation of MAT/MAR in the ED or pursuing treatment outside the ED – connected to peers</a:t>
          </a:r>
        </a:p>
      </dgm:t>
    </dgm:pt>
    <dgm:pt modelId="{435F1233-575B-4187-8584-1C6F2F6C020B}" type="parTrans" cxnId="{B5165A60-5BD7-40A2-9BDC-F8AEF89D6A39}">
      <dgm:prSet/>
      <dgm:spPr/>
      <dgm:t>
        <a:bodyPr/>
        <a:lstStyle/>
        <a:p>
          <a:endParaRPr lang="en-US" sz="2000"/>
        </a:p>
      </dgm:t>
    </dgm:pt>
    <dgm:pt modelId="{0535EF12-11BB-42A7-9077-5D52C1A18A26}" type="sibTrans" cxnId="{B5165A60-5BD7-40A2-9BDC-F8AEF89D6A39}">
      <dgm:prSet/>
      <dgm:spPr/>
      <dgm:t>
        <a:bodyPr/>
        <a:lstStyle/>
        <a:p>
          <a:endParaRPr lang="en-US" sz="2000"/>
        </a:p>
      </dgm:t>
    </dgm:pt>
    <dgm:pt modelId="{B37FBCB3-8DC5-4167-88D3-566C651AFEE6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Peers help facilitate the continuation of treatment or recovery in the community setting</a:t>
          </a:r>
          <a:endParaRPr lang="en-US" sz="1600" dirty="0">
            <a:solidFill>
              <a:srgbClr val="000000"/>
            </a:solidFill>
          </a:endParaRPr>
        </a:p>
      </dgm:t>
    </dgm:pt>
    <dgm:pt modelId="{3D122ED1-67D4-483B-8CB2-AC6558F8FB33}" type="parTrans" cxnId="{AE33BBFB-7C42-4BE4-936F-699B3BA6C6BA}">
      <dgm:prSet/>
      <dgm:spPr/>
      <dgm:t>
        <a:bodyPr/>
        <a:lstStyle/>
        <a:p>
          <a:endParaRPr lang="en-US" sz="2000"/>
        </a:p>
      </dgm:t>
    </dgm:pt>
    <dgm:pt modelId="{B39E7754-DAC2-4646-8D88-5386A9FB31B3}" type="sibTrans" cxnId="{AE33BBFB-7C42-4BE4-936F-699B3BA6C6BA}">
      <dgm:prSet/>
      <dgm:spPr/>
      <dgm:t>
        <a:bodyPr/>
        <a:lstStyle/>
        <a:p>
          <a:endParaRPr lang="en-US" sz="2000"/>
        </a:p>
      </dgm:t>
    </dgm:pt>
    <dgm:pt modelId="{0127005C-04E6-4D59-900C-967C26A4ED43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Remind clients of appts, have one on one appts with clients, and sometimes attend appts with clients</a:t>
          </a:r>
          <a:endParaRPr lang="en-US" sz="1600" dirty="0">
            <a:solidFill>
              <a:srgbClr val="000000"/>
            </a:solidFill>
          </a:endParaRPr>
        </a:p>
      </dgm:t>
    </dgm:pt>
    <dgm:pt modelId="{9874A7D9-1A35-473A-AC21-38126595DD47}" type="parTrans" cxnId="{69752545-B8D6-4B94-B6EF-95568B80D9B4}">
      <dgm:prSet/>
      <dgm:spPr/>
      <dgm:t>
        <a:bodyPr/>
        <a:lstStyle/>
        <a:p>
          <a:endParaRPr lang="en-US" sz="2000"/>
        </a:p>
      </dgm:t>
    </dgm:pt>
    <dgm:pt modelId="{E5CF6043-0518-4CEB-B6C4-C8F1F0638AD2}" type="sibTrans" cxnId="{69752545-B8D6-4B94-B6EF-95568B80D9B4}">
      <dgm:prSet/>
      <dgm:spPr/>
      <dgm:t>
        <a:bodyPr/>
        <a:lstStyle/>
        <a:p>
          <a:endParaRPr lang="en-US" sz="2000"/>
        </a:p>
      </dgm:t>
    </dgm:pt>
    <dgm:pt modelId="{31EE936E-301D-4853-914E-7B784B9BE9B5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Recovery Coach connects with client a minimum of 10 times in the first two weeks post discharge</a:t>
          </a:r>
        </a:p>
      </dgm:t>
    </dgm:pt>
    <dgm:pt modelId="{2D1B3BF4-9CAB-4D98-8503-7EC80AC1B4DA}" type="parTrans" cxnId="{70CA935C-46B1-49D1-9E95-74FC28FFF3C2}">
      <dgm:prSet/>
      <dgm:spPr/>
      <dgm:t>
        <a:bodyPr/>
        <a:lstStyle/>
        <a:p>
          <a:endParaRPr lang="en-US" sz="2000"/>
        </a:p>
      </dgm:t>
    </dgm:pt>
    <dgm:pt modelId="{FEA680B2-29DC-4D86-8816-37B118EB85BD}" type="sibTrans" cxnId="{70CA935C-46B1-49D1-9E95-74FC28FFF3C2}">
      <dgm:prSet/>
      <dgm:spPr/>
      <dgm:t>
        <a:bodyPr/>
        <a:lstStyle/>
        <a:p>
          <a:endParaRPr lang="en-US" sz="2000"/>
        </a:p>
      </dgm:t>
    </dgm:pt>
    <dgm:pt modelId="{CC149969-5268-4991-8E99-BB41B08C9DD5}" type="pres">
      <dgm:prSet presAssocID="{B2159B66-A900-453B-942F-812584D904D4}" presName="linear" presStyleCnt="0">
        <dgm:presLayoutVars>
          <dgm:dir/>
          <dgm:animLvl val="lvl"/>
          <dgm:resizeHandles val="exact"/>
        </dgm:presLayoutVars>
      </dgm:prSet>
      <dgm:spPr/>
    </dgm:pt>
    <dgm:pt modelId="{5E2955A5-7BF2-4CD8-BAF0-73CC567AD435}" type="pres">
      <dgm:prSet presAssocID="{80CFD078-4DFD-4340-A057-D46A58AB02A3}" presName="parentLin" presStyleCnt="0"/>
      <dgm:spPr/>
    </dgm:pt>
    <dgm:pt modelId="{D3CEA86B-EABC-4755-979E-83DEBA77E3DB}" type="pres">
      <dgm:prSet presAssocID="{80CFD078-4DFD-4340-A057-D46A58AB02A3}" presName="parentLeftMargin" presStyleLbl="node1" presStyleIdx="0" presStyleCnt="2"/>
      <dgm:spPr/>
    </dgm:pt>
    <dgm:pt modelId="{D7F7DC0D-8561-4971-AE64-BD7E63C209F9}" type="pres">
      <dgm:prSet presAssocID="{80CFD078-4DFD-4340-A057-D46A58AB02A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BC67714-12F5-4CE9-AD63-C7CD79593430}" type="pres">
      <dgm:prSet presAssocID="{80CFD078-4DFD-4340-A057-D46A58AB02A3}" presName="negativeSpace" presStyleCnt="0"/>
      <dgm:spPr/>
    </dgm:pt>
    <dgm:pt modelId="{FECCC7BF-E544-4C43-87C0-8F866363CA95}" type="pres">
      <dgm:prSet presAssocID="{80CFD078-4DFD-4340-A057-D46A58AB02A3}" presName="childText" presStyleLbl="conFgAcc1" presStyleIdx="0" presStyleCnt="2">
        <dgm:presLayoutVars>
          <dgm:bulletEnabled val="1"/>
        </dgm:presLayoutVars>
      </dgm:prSet>
      <dgm:spPr/>
    </dgm:pt>
    <dgm:pt modelId="{7C726471-F19D-44EF-8CF7-E728B68B102B}" type="pres">
      <dgm:prSet presAssocID="{DA009FEB-4C77-4932-93F6-155C7DBC56BC}" presName="spaceBetweenRectangles" presStyleCnt="0"/>
      <dgm:spPr/>
    </dgm:pt>
    <dgm:pt modelId="{52750EA0-FB43-422D-A79E-01F385E4BC1C}" type="pres">
      <dgm:prSet presAssocID="{AED44A03-B0AF-43DE-924C-182737DAF0F3}" presName="parentLin" presStyleCnt="0"/>
      <dgm:spPr/>
    </dgm:pt>
    <dgm:pt modelId="{DCEE68BC-16C2-42C8-BC14-C1FAD3154AB8}" type="pres">
      <dgm:prSet presAssocID="{AED44A03-B0AF-43DE-924C-182737DAF0F3}" presName="parentLeftMargin" presStyleLbl="node1" presStyleIdx="0" presStyleCnt="2"/>
      <dgm:spPr/>
    </dgm:pt>
    <dgm:pt modelId="{3CA53F09-7449-4BB6-90C4-46F98EB361BF}" type="pres">
      <dgm:prSet presAssocID="{AED44A03-B0AF-43DE-924C-182737DAF0F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BDFA6E4-CA6D-4FCC-B761-B5E174F02340}" type="pres">
      <dgm:prSet presAssocID="{AED44A03-B0AF-43DE-924C-182737DAF0F3}" presName="negativeSpace" presStyleCnt="0"/>
      <dgm:spPr/>
    </dgm:pt>
    <dgm:pt modelId="{9CE06BAD-98EA-4FE6-8D14-CCD57C4F50B2}" type="pres">
      <dgm:prSet presAssocID="{AED44A03-B0AF-43DE-924C-182737DAF0F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AED7103-9103-49EC-86C4-EB5C0ADF687A}" type="presOf" srcId="{8ABB6006-8B50-4D14-AAA2-D11E558B778C}" destId="{FECCC7BF-E544-4C43-87C0-8F866363CA95}" srcOrd="0" destOrd="1" presId="urn:microsoft.com/office/officeart/2005/8/layout/list1"/>
    <dgm:cxn modelId="{8E959304-3C0E-47CF-BB86-F5C90C72317D}" srcId="{80CFD078-4DFD-4340-A057-D46A58AB02A3}" destId="{8ABB6006-8B50-4D14-AAA2-D11E558B778C}" srcOrd="1" destOrd="0" parTransId="{B91946AD-B5E1-4DC3-BEC1-D8785D831A65}" sibTransId="{E8B3F0E4-1C3A-4B55-B710-C599DF777D96}"/>
    <dgm:cxn modelId="{5CF63B16-F57D-4297-8C30-4AC6EF427D33}" srcId="{80CFD078-4DFD-4340-A057-D46A58AB02A3}" destId="{EE361FBE-F741-4BEF-A8DC-954AA27487A2}" srcOrd="2" destOrd="0" parTransId="{36524A9A-B053-49A1-9337-58C6CC0A0829}" sibTransId="{05885098-53F4-41CF-BA90-E3DD071CD4D3}"/>
    <dgm:cxn modelId="{483DF51F-BAC8-4D34-9EC9-5A4C845DD53A}" type="presOf" srcId="{80CFD078-4DFD-4340-A057-D46A58AB02A3}" destId="{D7F7DC0D-8561-4971-AE64-BD7E63C209F9}" srcOrd="1" destOrd="0" presId="urn:microsoft.com/office/officeart/2005/8/layout/list1"/>
    <dgm:cxn modelId="{34676928-40FD-42C3-8354-0984A6F7D271}" type="presOf" srcId="{158B5A20-772A-44ED-94FA-488791EC6E80}" destId="{FECCC7BF-E544-4C43-87C0-8F866363CA95}" srcOrd="0" destOrd="0" presId="urn:microsoft.com/office/officeart/2005/8/layout/list1"/>
    <dgm:cxn modelId="{8701A236-A7D5-4EA9-8477-208C56A22FD2}" type="presOf" srcId="{A7EC568E-6642-4ED2-952B-072B0FE60929}" destId="{9CE06BAD-98EA-4FE6-8D14-CCD57C4F50B2}" srcOrd="0" destOrd="1" presId="urn:microsoft.com/office/officeart/2005/8/layout/list1"/>
    <dgm:cxn modelId="{70CA935C-46B1-49D1-9E95-74FC28FFF3C2}" srcId="{AED44A03-B0AF-43DE-924C-182737DAF0F3}" destId="{31EE936E-301D-4853-914E-7B784B9BE9B5}" srcOrd="5" destOrd="0" parTransId="{2D1B3BF4-9CAB-4D98-8503-7EC80AC1B4DA}" sibTransId="{FEA680B2-29DC-4D86-8816-37B118EB85BD}"/>
    <dgm:cxn modelId="{B5165A60-5BD7-40A2-9BDC-F8AEF89D6A39}" srcId="{AED44A03-B0AF-43DE-924C-182737DAF0F3}" destId="{F4DE3218-EB90-4F16-9B1A-E50FA347B9B9}" srcOrd="2" destOrd="0" parTransId="{435F1233-575B-4187-8584-1C6F2F6C020B}" sibTransId="{0535EF12-11BB-42A7-9077-5D52C1A18A26}"/>
    <dgm:cxn modelId="{69752545-B8D6-4B94-B6EF-95568B80D9B4}" srcId="{AED44A03-B0AF-43DE-924C-182737DAF0F3}" destId="{0127005C-04E6-4D59-900C-967C26A4ED43}" srcOrd="4" destOrd="0" parTransId="{9874A7D9-1A35-473A-AC21-38126595DD47}" sibTransId="{E5CF6043-0518-4CEB-B6C4-C8F1F0638AD2}"/>
    <dgm:cxn modelId="{28AF826C-204E-493B-BCA1-0F113BE9FCC2}" type="presOf" srcId="{B2159B66-A900-453B-942F-812584D904D4}" destId="{CC149969-5268-4991-8E99-BB41B08C9DD5}" srcOrd="0" destOrd="0" presId="urn:microsoft.com/office/officeart/2005/8/layout/list1"/>
    <dgm:cxn modelId="{3A2BAB50-6B1D-46C1-9DBF-4F3ADFF66D7B}" type="presOf" srcId="{31EE936E-301D-4853-914E-7B784B9BE9B5}" destId="{9CE06BAD-98EA-4FE6-8D14-CCD57C4F50B2}" srcOrd="0" destOrd="5" presId="urn:microsoft.com/office/officeart/2005/8/layout/list1"/>
    <dgm:cxn modelId="{8FB11353-CC79-4FC9-A9B8-A321825CDE33}" type="presOf" srcId="{AED44A03-B0AF-43DE-924C-182737DAF0F3}" destId="{3CA53F09-7449-4BB6-90C4-46F98EB361BF}" srcOrd="1" destOrd="0" presId="urn:microsoft.com/office/officeart/2005/8/layout/list1"/>
    <dgm:cxn modelId="{DD4E437C-2394-40C8-9777-00B5B18FC3CC}" srcId="{AED44A03-B0AF-43DE-924C-182737DAF0F3}" destId="{A7EC568E-6642-4ED2-952B-072B0FE60929}" srcOrd="1" destOrd="0" parTransId="{59F47DCE-F6EA-49E9-BA01-282815E4DFBC}" sibTransId="{F2813C14-C269-49AA-B05D-66C588076046}"/>
    <dgm:cxn modelId="{B969A87D-AD4F-40F1-836A-AA102405CCF0}" type="presOf" srcId="{10BAC849-6C00-4443-B6F3-6A6874A1C45B}" destId="{9CE06BAD-98EA-4FE6-8D14-CCD57C4F50B2}" srcOrd="0" destOrd="0" presId="urn:microsoft.com/office/officeart/2005/8/layout/list1"/>
    <dgm:cxn modelId="{6DA0CCA3-C29A-40D3-A54D-7257C5A23313}" type="presOf" srcId="{0127005C-04E6-4D59-900C-967C26A4ED43}" destId="{9CE06BAD-98EA-4FE6-8D14-CCD57C4F50B2}" srcOrd="0" destOrd="4" presId="urn:microsoft.com/office/officeart/2005/8/layout/list1"/>
    <dgm:cxn modelId="{877728A5-46AD-4E11-AADC-AC492207C8AE}" srcId="{B2159B66-A900-453B-942F-812584D904D4}" destId="{AED44A03-B0AF-43DE-924C-182737DAF0F3}" srcOrd="1" destOrd="0" parTransId="{9DEEDFBA-9E6A-41FB-BC81-EFC98EC6433C}" sibTransId="{68BEF6AD-5252-46D1-A0EF-C8A9FE157092}"/>
    <dgm:cxn modelId="{853266AF-F842-4083-A435-67ACD9EEEEE2}" srcId="{80CFD078-4DFD-4340-A057-D46A58AB02A3}" destId="{158B5A20-772A-44ED-94FA-488791EC6E80}" srcOrd="0" destOrd="0" parTransId="{9D479D48-237F-4D9F-AE04-EFAB1EB388A8}" sibTransId="{E101E713-6FBD-496E-9BCA-5BD8F3B1F458}"/>
    <dgm:cxn modelId="{C44927BE-EF4C-4316-8CAF-55B8A5F05D2F}" srcId="{B2159B66-A900-453B-942F-812584D904D4}" destId="{80CFD078-4DFD-4340-A057-D46A58AB02A3}" srcOrd="0" destOrd="0" parTransId="{ED46FEF3-A774-4CC3-B79A-5FB9AD4D91B6}" sibTransId="{DA009FEB-4C77-4932-93F6-155C7DBC56BC}"/>
    <dgm:cxn modelId="{B86F5CC6-DEC0-4DEE-B852-8E51B1DCE530}" type="presOf" srcId="{F4DE3218-EB90-4F16-9B1A-E50FA347B9B9}" destId="{9CE06BAD-98EA-4FE6-8D14-CCD57C4F50B2}" srcOrd="0" destOrd="2" presId="urn:microsoft.com/office/officeart/2005/8/layout/list1"/>
    <dgm:cxn modelId="{21CD2BCA-F69C-407C-98D7-04955EF1643D}" type="presOf" srcId="{80CFD078-4DFD-4340-A057-D46A58AB02A3}" destId="{D3CEA86B-EABC-4755-979E-83DEBA77E3DB}" srcOrd="0" destOrd="0" presId="urn:microsoft.com/office/officeart/2005/8/layout/list1"/>
    <dgm:cxn modelId="{9F383DD4-E2F7-4634-A1A0-FD1658193784}" srcId="{AED44A03-B0AF-43DE-924C-182737DAF0F3}" destId="{10BAC849-6C00-4443-B6F3-6A6874A1C45B}" srcOrd="0" destOrd="0" parTransId="{833F3D57-C8D9-4E93-BF63-2AC65297071D}" sibTransId="{C10049A3-C463-46EF-A9EB-0AC400D10FCB}"/>
    <dgm:cxn modelId="{24BFF4EC-2837-4076-95E5-B898F4DC6D8A}" type="presOf" srcId="{B37FBCB3-8DC5-4167-88D3-566C651AFEE6}" destId="{9CE06BAD-98EA-4FE6-8D14-CCD57C4F50B2}" srcOrd="0" destOrd="3" presId="urn:microsoft.com/office/officeart/2005/8/layout/list1"/>
    <dgm:cxn modelId="{B2E147ED-91B5-4EDB-A9BF-50383A0138C5}" type="presOf" srcId="{EE361FBE-F741-4BEF-A8DC-954AA27487A2}" destId="{FECCC7BF-E544-4C43-87C0-8F866363CA95}" srcOrd="0" destOrd="2" presId="urn:microsoft.com/office/officeart/2005/8/layout/list1"/>
    <dgm:cxn modelId="{007F7BEF-EE85-4C7D-AD42-696ACE9AD907}" type="presOf" srcId="{AED44A03-B0AF-43DE-924C-182737DAF0F3}" destId="{DCEE68BC-16C2-42C8-BC14-C1FAD3154AB8}" srcOrd="0" destOrd="0" presId="urn:microsoft.com/office/officeart/2005/8/layout/list1"/>
    <dgm:cxn modelId="{AE33BBFB-7C42-4BE4-936F-699B3BA6C6BA}" srcId="{AED44A03-B0AF-43DE-924C-182737DAF0F3}" destId="{B37FBCB3-8DC5-4167-88D3-566C651AFEE6}" srcOrd="3" destOrd="0" parTransId="{3D122ED1-67D4-483B-8CB2-AC6558F8FB33}" sibTransId="{B39E7754-DAC2-4646-8D88-5386A9FB31B3}"/>
    <dgm:cxn modelId="{A5D72C05-24D2-4C90-A63C-08189CF3E985}" type="presParOf" srcId="{CC149969-5268-4991-8E99-BB41B08C9DD5}" destId="{5E2955A5-7BF2-4CD8-BAF0-73CC567AD435}" srcOrd="0" destOrd="0" presId="urn:microsoft.com/office/officeart/2005/8/layout/list1"/>
    <dgm:cxn modelId="{5E06F585-D12E-452E-AC50-8ED6961E46BC}" type="presParOf" srcId="{5E2955A5-7BF2-4CD8-BAF0-73CC567AD435}" destId="{D3CEA86B-EABC-4755-979E-83DEBA77E3DB}" srcOrd="0" destOrd="0" presId="urn:microsoft.com/office/officeart/2005/8/layout/list1"/>
    <dgm:cxn modelId="{389E42EE-5F37-4218-A143-02FF771B93E1}" type="presParOf" srcId="{5E2955A5-7BF2-4CD8-BAF0-73CC567AD435}" destId="{D7F7DC0D-8561-4971-AE64-BD7E63C209F9}" srcOrd="1" destOrd="0" presId="urn:microsoft.com/office/officeart/2005/8/layout/list1"/>
    <dgm:cxn modelId="{E44CFC71-0C76-4F24-AD82-655FC0C31C40}" type="presParOf" srcId="{CC149969-5268-4991-8E99-BB41B08C9DD5}" destId="{4BC67714-12F5-4CE9-AD63-C7CD79593430}" srcOrd="1" destOrd="0" presId="urn:microsoft.com/office/officeart/2005/8/layout/list1"/>
    <dgm:cxn modelId="{1F5F3A3C-A6DB-49CD-83F2-2A161CE7C64C}" type="presParOf" srcId="{CC149969-5268-4991-8E99-BB41B08C9DD5}" destId="{FECCC7BF-E544-4C43-87C0-8F866363CA95}" srcOrd="2" destOrd="0" presId="urn:microsoft.com/office/officeart/2005/8/layout/list1"/>
    <dgm:cxn modelId="{23E0FB76-5760-4260-9951-7D0A034BFEDF}" type="presParOf" srcId="{CC149969-5268-4991-8E99-BB41B08C9DD5}" destId="{7C726471-F19D-44EF-8CF7-E728B68B102B}" srcOrd="3" destOrd="0" presId="urn:microsoft.com/office/officeart/2005/8/layout/list1"/>
    <dgm:cxn modelId="{D540D736-174A-42B6-8D29-6F5968A45A4F}" type="presParOf" srcId="{CC149969-5268-4991-8E99-BB41B08C9DD5}" destId="{52750EA0-FB43-422D-A79E-01F385E4BC1C}" srcOrd="4" destOrd="0" presId="urn:microsoft.com/office/officeart/2005/8/layout/list1"/>
    <dgm:cxn modelId="{92FB9DCC-BC36-4CA0-B34A-4046E6FD3233}" type="presParOf" srcId="{52750EA0-FB43-422D-A79E-01F385E4BC1C}" destId="{DCEE68BC-16C2-42C8-BC14-C1FAD3154AB8}" srcOrd="0" destOrd="0" presId="urn:microsoft.com/office/officeart/2005/8/layout/list1"/>
    <dgm:cxn modelId="{BA0AB749-FBC1-4267-A231-74342720316C}" type="presParOf" srcId="{52750EA0-FB43-422D-A79E-01F385E4BC1C}" destId="{3CA53F09-7449-4BB6-90C4-46F98EB361BF}" srcOrd="1" destOrd="0" presId="urn:microsoft.com/office/officeart/2005/8/layout/list1"/>
    <dgm:cxn modelId="{2F6FE87F-2B22-487C-A3B7-12916C329391}" type="presParOf" srcId="{CC149969-5268-4991-8E99-BB41B08C9DD5}" destId="{1BDFA6E4-CA6D-4FCC-B761-B5E174F02340}" srcOrd="5" destOrd="0" presId="urn:microsoft.com/office/officeart/2005/8/layout/list1"/>
    <dgm:cxn modelId="{480AA3FF-7125-43CF-93F3-A5603E3B583E}" type="presParOf" srcId="{CC149969-5268-4991-8E99-BB41B08C9DD5}" destId="{9CE06BAD-98EA-4FE6-8D14-CCD57C4F50B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591F5-D3CB-4C93-8A1A-F4C83DA6926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</dgm:pt>
    <dgm:pt modelId="{70110345-0953-4F8F-95D6-42B3D0770EDF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Jan 2019</a:t>
          </a:r>
          <a:endParaRPr lang="en-US" sz="1600" dirty="0">
            <a:solidFill>
              <a:srgbClr val="000000"/>
            </a:solidFill>
          </a:endParaRPr>
        </a:p>
      </dgm:t>
    </dgm:pt>
    <dgm:pt modelId="{F792F0E8-3221-42E8-83E1-3945634FBF03}" type="parTrans" cxnId="{EB95F871-11EF-4F90-B935-98635145C85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18006BC2-C25F-42DB-9574-E51AE24D00EF}" type="sibTrans" cxnId="{EB95F871-11EF-4F90-B935-98635145C85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395F08C-85E9-4AEA-9014-54AE185E3006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Feb 2019</a:t>
          </a:r>
          <a:endParaRPr lang="en-US" sz="1600" dirty="0">
            <a:solidFill>
              <a:srgbClr val="000000"/>
            </a:solidFill>
          </a:endParaRPr>
        </a:p>
      </dgm:t>
    </dgm:pt>
    <dgm:pt modelId="{59FAA2FF-DB68-4C14-A3A5-0CFDEC5D3366}" type="parTrans" cxnId="{CCF1E59A-C651-48FA-8EFD-5010A8D0FB6B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D98201A5-8584-4A3C-989D-001F148C2E97}" type="sibTrans" cxnId="{CCF1E59A-C651-48FA-8EFD-5010A8D0FB6B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4E70ED56-59E4-41E6-A16F-CEEA91071828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Mar 2019</a:t>
          </a:r>
        </a:p>
      </dgm:t>
    </dgm:pt>
    <dgm:pt modelId="{8B989D58-FBAD-4AC0-B4D3-7D3710B096DD}" type="parTrans" cxnId="{279EAA51-DE11-4E49-98D5-F4002AE4F7D4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DBD35916-7A29-4965-822A-4975C6B79BA6}" type="sibTrans" cxnId="{279EAA51-DE11-4E49-98D5-F4002AE4F7D4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9400A7DB-37A0-45C7-A4DF-46164DD927B2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April 2019</a:t>
          </a:r>
        </a:p>
      </dgm:t>
    </dgm:pt>
    <dgm:pt modelId="{D4393A56-5331-4FFC-8F7A-536D5D8C0EAC}" type="parTrans" cxnId="{AAE55D18-7ACB-4E6F-BBF5-8722D02A6DC9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A72817F-B2DC-4D6D-8C3F-F21BCED5A085}" type="sibTrans" cxnId="{AAE55D18-7ACB-4E6F-BBF5-8722D02A6DC9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81CCA910-9579-4F3E-8494-6FF4CB2D570F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May 2019</a:t>
          </a:r>
          <a:endParaRPr lang="en-US" sz="1600" dirty="0">
            <a:solidFill>
              <a:srgbClr val="000000"/>
            </a:solidFill>
          </a:endParaRPr>
        </a:p>
      </dgm:t>
    </dgm:pt>
    <dgm:pt modelId="{0DA950C0-2655-48AC-BC3F-B66E8F5CAD1F}" type="parTrans" cxnId="{1B17BA24-9FFB-4171-96F8-B2D7EE716B38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FFEFB73C-DE6B-459B-A0D2-61D9663BEE1A}" type="sibTrans" cxnId="{1B17BA24-9FFB-4171-96F8-B2D7EE716B38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20400C4-4463-4461-A48F-0B129D920473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June 2019</a:t>
          </a:r>
          <a:endParaRPr lang="en-US" sz="1600" dirty="0">
            <a:solidFill>
              <a:srgbClr val="000000"/>
            </a:solidFill>
          </a:endParaRPr>
        </a:p>
      </dgm:t>
    </dgm:pt>
    <dgm:pt modelId="{B293B68E-8E8D-485E-8E9A-7EA5711E7CBD}" type="parTrans" cxnId="{BC8FA2E3-8740-45DF-8EC1-17B50EA4961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F4D9974F-D7C1-4A4D-A4E3-9EFA7E64AC81}" type="sibTrans" cxnId="{BC8FA2E3-8740-45DF-8EC1-17B50EA4961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70C7B577-513C-4A7E-A1C2-EA2A3DE2A0A0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July 2019</a:t>
          </a:r>
          <a:endParaRPr lang="en-US" sz="1600" dirty="0">
            <a:solidFill>
              <a:srgbClr val="000000"/>
            </a:solidFill>
          </a:endParaRPr>
        </a:p>
      </dgm:t>
    </dgm:pt>
    <dgm:pt modelId="{D1F16652-0D21-4BC8-B8E9-E1D43F905F5E}" type="parTrans" cxnId="{0A67524E-17EC-40FA-912D-DAC7774B70C3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8E146BCD-6E42-4EDF-B8A9-90021BC3A619}" type="sibTrans" cxnId="{0A67524E-17EC-40FA-912D-DAC7774B70C3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CB84D5C7-9E01-4584-8354-CAEFA8F06513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Aug 2019</a:t>
          </a:r>
          <a:endParaRPr lang="en-US" sz="1600" dirty="0">
            <a:solidFill>
              <a:srgbClr val="000000"/>
            </a:solidFill>
          </a:endParaRPr>
        </a:p>
      </dgm:t>
    </dgm:pt>
    <dgm:pt modelId="{34FBB27C-7FB9-455A-9562-99605CDF8FFA}" type="parTrans" cxnId="{3E77D767-DDFF-4AEA-9C80-4A7B004AD88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E0ED77FC-347A-4E47-92FA-792F094310C8}" type="sibTrans" cxnId="{3E77D767-DDFF-4AEA-9C80-4A7B004AD88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B28E294B-3919-4A33-B425-61D1E8EA4FC8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Sept 2019</a:t>
          </a:r>
          <a:endParaRPr lang="en-US" sz="1600" dirty="0">
            <a:solidFill>
              <a:srgbClr val="000000"/>
            </a:solidFill>
          </a:endParaRPr>
        </a:p>
      </dgm:t>
    </dgm:pt>
    <dgm:pt modelId="{89C4CF29-D08F-4AAB-B428-A12F18C88610}" type="parTrans" cxnId="{E181ED5F-6825-4260-AC22-F09DC90F31C0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458E64A5-BA9A-4557-A72E-7604031536A4}" type="sibTrans" cxnId="{E181ED5F-6825-4260-AC22-F09DC90F31C0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D42056DE-B4E7-4446-84A9-40D3A6B10801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Oct 2019</a:t>
          </a:r>
          <a:endParaRPr lang="en-US" sz="1600" dirty="0">
            <a:solidFill>
              <a:srgbClr val="000000"/>
            </a:solidFill>
          </a:endParaRPr>
        </a:p>
      </dgm:t>
    </dgm:pt>
    <dgm:pt modelId="{AEBC88D4-8C4C-4CEA-9CDB-76D2941A0C0D}" type="parTrans" cxnId="{B2E4FEE8-5C4D-46A4-BC41-9EA94638871A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FBFB7DE-67AC-419F-8878-FE1CDBD10F79}" type="sibTrans" cxnId="{B2E4FEE8-5C4D-46A4-BC41-9EA94638871A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55C6C6B7-1E3E-4922-B6C7-C4892EB3A586}">
      <dgm:prSet phldrT="[Text]" custT="1"/>
      <dgm:spPr/>
      <dgm:t>
        <a:bodyPr/>
        <a:lstStyle/>
        <a:p>
          <a:r>
            <a:rPr lang="en-US" sz="1600">
              <a:solidFill>
                <a:srgbClr val="000000"/>
              </a:solidFill>
            </a:rPr>
            <a:t>Nov 2019</a:t>
          </a:r>
          <a:endParaRPr lang="en-US" sz="1600" dirty="0">
            <a:solidFill>
              <a:srgbClr val="000000"/>
            </a:solidFill>
          </a:endParaRPr>
        </a:p>
      </dgm:t>
    </dgm:pt>
    <dgm:pt modelId="{BBE67B29-CBCB-4546-ADB6-715A7D4B9878}" type="parTrans" cxnId="{F7F2B9AA-67CF-4868-B1D5-62F0E998D87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19376B28-B7DD-4E7B-93F8-CC9CE517DC95}" type="sibTrans" cxnId="{F7F2B9AA-67CF-4868-B1D5-62F0E998D87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F3F88D2B-C65C-4589-96D6-EE31C67DCD9E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Dec 2019</a:t>
          </a:r>
        </a:p>
      </dgm:t>
    </dgm:pt>
    <dgm:pt modelId="{4F971696-5944-4A96-910F-6C1A0B091298}" type="parTrans" cxnId="{9B9979F9-0C08-4261-8C8B-47F5CC26CA1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77CE9733-F8DC-4A16-ABDE-283E7BCE65ED}" type="sibTrans" cxnId="{9B9979F9-0C08-4261-8C8B-47F5CC26CA1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859BDA03-1B0E-4F82-AEC4-04F2AE5AA015}" type="pres">
      <dgm:prSet presAssocID="{5A2591F5-D3CB-4C93-8A1A-F4C83DA6926C}" presName="rootnode" presStyleCnt="0">
        <dgm:presLayoutVars>
          <dgm:chMax/>
          <dgm:chPref/>
          <dgm:dir/>
          <dgm:animLvl val="lvl"/>
        </dgm:presLayoutVars>
      </dgm:prSet>
      <dgm:spPr/>
    </dgm:pt>
    <dgm:pt modelId="{F7DE7B2C-7F99-428C-B28B-9B5098F2E08B}" type="pres">
      <dgm:prSet presAssocID="{70110345-0953-4F8F-95D6-42B3D0770EDF}" presName="composite" presStyleCnt="0"/>
      <dgm:spPr/>
    </dgm:pt>
    <dgm:pt modelId="{4A79E51A-462A-4695-BAD3-882099FD5E3F}" type="pres">
      <dgm:prSet presAssocID="{70110345-0953-4F8F-95D6-42B3D0770EDF}" presName="LShape" presStyleLbl="alignNode1" presStyleIdx="0" presStyleCnt="23"/>
      <dgm:spPr/>
    </dgm:pt>
    <dgm:pt modelId="{97862C2A-E94C-40F3-908D-B9CC1F905317}" type="pres">
      <dgm:prSet presAssocID="{70110345-0953-4F8F-95D6-42B3D0770EDF}" presName="ParentText" presStyleLbl="revTx" presStyleIdx="0" presStyleCnt="12">
        <dgm:presLayoutVars>
          <dgm:chMax val="0"/>
          <dgm:chPref val="0"/>
          <dgm:bulletEnabled val="1"/>
        </dgm:presLayoutVars>
      </dgm:prSet>
      <dgm:spPr/>
    </dgm:pt>
    <dgm:pt modelId="{7CD317A0-3D7F-4672-952B-CA05096C70A2}" type="pres">
      <dgm:prSet presAssocID="{70110345-0953-4F8F-95D6-42B3D0770EDF}" presName="Triangle" presStyleLbl="alignNode1" presStyleIdx="1" presStyleCnt="23"/>
      <dgm:spPr/>
    </dgm:pt>
    <dgm:pt modelId="{440F7986-761A-4093-81EC-F937B485B6E2}" type="pres">
      <dgm:prSet presAssocID="{18006BC2-C25F-42DB-9574-E51AE24D00EF}" presName="sibTrans" presStyleCnt="0"/>
      <dgm:spPr/>
    </dgm:pt>
    <dgm:pt modelId="{A416756C-998B-4750-A5E8-94C0DEF318DB}" type="pres">
      <dgm:prSet presAssocID="{18006BC2-C25F-42DB-9574-E51AE24D00EF}" presName="space" presStyleCnt="0"/>
      <dgm:spPr/>
    </dgm:pt>
    <dgm:pt modelId="{4CAC401A-B4B8-4FB8-A88D-17C636D761BF}" type="pres">
      <dgm:prSet presAssocID="{0395F08C-85E9-4AEA-9014-54AE185E3006}" presName="composite" presStyleCnt="0"/>
      <dgm:spPr/>
    </dgm:pt>
    <dgm:pt modelId="{F3500B1F-A2F2-4124-A5F7-8E460759F1E6}" type="pres">
      <dgm:prSet presAssocID="{0395F08C-85E9-4AEA-9014-54AE185E3006}" presName="LShape" presStyleLbl="alignNode1" presStyleIdx="2" presStyleCnt="23"/>
      <dgm:spPr/>
    </dgm:pt>
    <dgm:pt modelId="{4AEC980F-F742-4BB4-9C55-0B72AF0FBDDB}" type="pres">
      <dgm:prSet presAssocID="{0395F08C-85E9-4AEA-9014-54AE185E3006}" presName="ParentText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90DC9BDC-3977-4E32-9EFE-9E1839E08FDB}" type="pres">
      <dgm:prSet presAssocID="{0395F08C-85E9-4AEA-9014-54AE185E3006}" presName="Triangle" presStyleLbl="alignNode1" presStyleIdx="3" presStyleCnt="23"/>
      <dgm:spPr/>
    </dgm:pt>
    <dgm:pt modelId="{4F0B1475-1461-47DB-8E73-2757770BA5EF}" type="pres">
      <dgm:prSet presAssocID="{D98201A5-8584-4A3C-989D-001F148C2E97}" presName="sibTrans" presStyleCnt="0"/>
      <dgm:spPr/>
    </dgm:pt>
    <dgm:pt modelId="{41659FA1-767B-4F01-AC77-3FE4114AB207}" type="pres">
      <dgm:prSet presAssocID="{D98201A5-8584-4A3C-989D-001F148C2E97}" presName="space" presStyleCnt="0"/>
      <dgm:spPr/>
    </dgm:pt>
    <dgm:pt modelId="{8A49141A-8BA0-4432-9E34-90A80B4E42B8}" type="pres">
      <dgm:prSet presAssocID="{4E70ED56-59E4-41E6-A16F-CEEA91071828}" presName="composite" presStyleCnt="0"/>
      <dgm:spPr/>
    </dgm:pt>
    <dgm:pt modelId="{4D173610-F642-4B5A-93F8-5FC201F5F4FD}" type="pres">
      <dgm:prSet presAssocID="{4E70ED56-59E4-41E6-A16F-CEEA91071828}" presName="LShape" presStyleLbl="alignNode1" presStyleIdx="4" presStyleCnt="23"/>
      <dgm:spPr/>
    </dgm:pt>
    <dgm:pt modelId="{202052FB-F09C-4836-BB1A-31E11454370B}" type="pres">
      <dgm:prSet presAssocID="{4E70ED56-59E4-41E6-A16F-CEEA91071828}" presName="ParentText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403B2386-CC23-4FC1-85BF-CB16C072B20D}" type="pres">
      <dgm:prSet presAssocID="{4E70ED56-59E4-41E6-A16F-CEEA91071828}" presName="Triangle" presStyleLbl="alignNode1" presStyleIdx="5" presStyleCnt="23"/>
      <dgm:spPr/>
    </dgm:pt>
    <dgm:pt modelId="{B1FB1C90-7DCD-4690-B57A-2EB2F2DD4E6A}" type="pres">
      <dgm:prSet presAssocID="{DBD35916-7A29-4965-822A-4975C6B79BA6}" presName="sibTrans" presStyleCnt="0"/>
      <dgm:spPr/>
    </dgm:pt>
    <dgm:pt modelId="{42004077-D9FB-4B91-91A6-0F0C634D5D8C}" type="pres">
      <dgm:prSet presAssocID="{DBD35916-7A29-4965-822A-4975C6B79BA6}" presName="space" presStyleCnt="0"/>
      <dgm:spPr/>
    </dgm:pt>
    <dgm:pt modelId="{1DDB7637-3648-42AE-A51A-A79344F7C374}" type="pres">
      <dgm:prSet presAssocID="{9400A7DB-37A0-45C7-A4DF-46164DD927B2}" presName="composite" presStyleCnt="0"/>
      <dgm:spPr/>
    </dgm:pt>
    <dgm:pt modelId="{B97DF90C-BEAA-4DC7-ABF0-D0B9562489CB}" type="pres">
      <dgm:prSet presAssocID="{9400A7DB-37A0-45C7-A4DF-46164DD927B2}" presName="LShape" presStyleLbl="alignNode1" presStyleIdx="6" presStyleCnt="23"/>
      <dgm:spPr/>
    </dgm:pt>
    <dgm:pt modelId="{1B90044D-E2E7-4E8B-AE5B-0801739157B9}" type="pres">
      <dgm:prSet presAssocID="{9400A7DB-37A0-45C7-A4DF-46164DD927B2}" presName="ParentText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53B31D2A-6F12-400F-A676-05CA1746E0FD}" type="pres">
      <dgm:prSet presAssocID="{9400A7DB-37A0-45C7-A4DF-46164DD927B2}" presName="Triangle" presStyleLbl="alignNode1" presStyleIdx="7" presStyleCnt="23"/>
      <dgm:spPr/>
    </dgm:pt>
    <dgm:pt modelId="{EDBBD3D2-9584-4E53-BE11-3E4EA95B1D04}" type="pres">
      <dgm:prSet presAssocID="{0A72817F-B2DC-4D6D-8C3F-F21BCED5A085}" presName="sibTrans" presStyleCnt="0"/>
      <dgm:spPr/>
    </dgm:pt>
    <dgm:pt modelId="{B5941963-FB1A-4E8F-B9D6-8FF1E829A4E4}" type="pres">
      <dgm:prSet presAssocID="{0A72817F-B2DC-4D6D-8C3F-F21BCED5A085}" presName="space" presStyleCnt="0"/>
      <dgm:spPr/>
    </dgm:pt>
    <dgm:pt modelId="{40EF6B48-60F7-4F5F-88E2-A258B086120A}" type="pres">
      <dgm:prSet presAssocID="{81CCA910-9579-4F3E-8494-6FF4CB2D570F}" presName="composite" presStyleCnt="0"/>
      <dgm:spPr/>
    </dgm:pt>
    <dgm:pt modelId="{B914F3FD-A547-40A6-AB76-57BFD9EFA12E}" type="pres">
      <dgm:prSet presAssocID="{81CCA910-9579-4F3E-8494-6FF4CB2D570F}" presName="LShape" presStyleLbl="alignNode1" presStyleIdx="8" presStyleCnt="23"/>
      <dgm:spPr/>
    </dgm:pt>
    <dgm:pt modelId="{85B318B1-BED5-4F41-AA6D-3E26BCF758CC}" type="pres">
      <dgm:prSet presAssocID="{81CCA910-9579-4F3E-8494-6FF4CB2D570F}" presName="ParentText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172CBBE1-CF46-434D-B641-0546B7A6C509}" type="pres">
      <dgm:prSet presAssocID="{81CCA910-9579-4F3E-8494-6FF4CB2D570F}" presName="Triangle" presStyleLbl="alignNode1" presStyleIdx="9" presStyleCnt="23"/>
      <dgm:spPr/>
    </dgm:pt>
    <dgm:pt modelId="{BFD38452-BE62-4A69-B14E-D0C7CACA7954}" type="pres">
      <dgm:prSet presAssocID="{FFEFB73C-DE6B-459B-A0D2-61D9663BEE1A}" presName="sibTrans" presStyleCnt="0"/>
      <dgm:spPr/>
    </dgm:pt>
    <dgm:pt modelId="{B4868D95-E3DD-4B21-A236-3EBA99FEBC66}" type="pres">
      <dgm:prSet presAssocID="{FFEFB73C-DE6B-459B-A0D2-61D9663BEE1A}" presName="space" presStyleCnt="0"/>
      <dgm:spPr/>
    </dgm:pt>
    <dgm:pt modelId="{9AA33FF9-4B7C-4C71-9565-4B889547EFA3}" type="pres">
      <dgm:prSet presAssocID="{220400C4-4463-4461-A48F-0B129D920473}" presName="composite" presStyleCnt="0"/>
      <dgm:spPr/>
    </dgm:pt>
    <dgm:pt modelId="{56A20F48-641C-4A2A-8732-87B7868E5547}" type="pres">
      <dgm:prSet presAssocID="{220400C4-4463-4461-A48F-0B129D920473}" presName="LShape" presStyleLbl="alignNode1" presStyleIdx="10" presStyleCnt="23"/>
      <dgm:spPr/>
    </dgm:pt>
    <dgm:pt modelId="{7831E09E-B9F4-4743-9CF0-27DD7C0A7C6B}" type="pres">
      <dgm:prSet presAssocID="{220400C4-4463-4461-A48F-0B129D920473}" presName="ParentText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D85B0C72-839B-43DA-B2B5-18BFD5B1630F}" type="pres">
      <dgm:prSet presAssocID="{220400C4-4463-4461-A48F-0B129D920473}" presName="Triangle" presStyleLbl="alignNode1" presStyleIdx="11" presStyleCnt="23"/>
      <dgm:spPr/>
    </dgm:pt>
    <dgm:pt modelId="{99313706-F5C9-47D5-893F-AF9C24E05F9A}" type="pres">
      <dgm:prSet presAssocID="{F4D9974F-D7C1-4A4D-A4E3-9EFA7E64AC81}" presName="sibTrans" presStyleCnt="0"/>
      <dgm:spPr/>
    </dgm:pt>
    <dgm:pt modelId="{132DFAF4-803B-4FEF-97B2-46C9F7164804}" type="pres">
      <dgm:prSet presAssocID="{F4D9974F-D7C1-4A4D-A4E3-9EFA7E64AC81}" presName="space" presStyleCnt="0"/>
      <dgm:spPr/>
    </dgm:pt>
    <dgm:pt modelId="{B59DA0FB-7DDE-45BE-8D3B-BACDDBB43E3F}" type="pres">
      <dgm:prSet presAssocID="{70C7B577-513C-4A7E-A1C2-EA2A3DE2A0A0}" presName="composite" presStyleCnt="0"/>
      <dgm:spPr/>
    </dgm:pt>
    <dgm:pt modelId="{3EEBABB6-37E2-429D-845A-A5B5F449261F}" type="pres">
      <dgm:prSet presAssocID="{70C7B577-513C-4A7E-A1C2-EA2A3DE2A0A0}" presName="LShape" presStyleLbl="alignNode1" presStyleIdx="12" presStyleCnt="23"/>
      <dgm:spPr/>
    </dgm:pt>
    <dgm:pt modelId="{11A063A4-EEE4-4024-8892-BBF489A4AE65}" type="pres">
      <dgm:prSet presAssocID="{70C7B577-513C-4A7E-A1C2-EA2A3DE2A0A0}" presName="ParentText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15970747-C06E-4DB7-851A-CE7058C543BB}" type="pres">
      <dgm:prSet presAssocID="{70C7B577-513C-4A7E-A1C2-EA2A3DE2A0A0}" presName="Triangle" presStyleLbl="alignNode1" presStyleIdx="13" presStyleCnt="23"/>
      <dgm:spPr/>
    </dgm:pt>
    <dgm:pt modelId="{7E0BF0E7-9782-4035-AAB3-C45DFC6826A0}" type="pres">
      <dgm:prSet presAssocID="{8E146BCD-6E42-4EDF-B8A9-90021BC3A619}" presName="sibTrans" presStyleCnt="0"/>
      <dgm:spPr/>
    </dgm:pt>
    <dgm:pt modelId="{BFA8E086-2182-41ED-97B5-7AB8E48D9DFD}" type="pres">
      <dgm:prSet presAssocID="{8E146BCD-6E42-4EDF-B8A9-90021BC3A619}" presName="space" presStyleCnt="0"/>
      <dgm:spPr/>
    </dgm:pt>
    <dgm:pt modelId="{6361C2EA-54DF-40CD-B7C3-88D9926E34E9}" type="pres">
      <dgm:prSet presAssocID="{CB84D5C7-9E01-4584-8354-CAEFA8F06513}" presName="composite" presStyleCnt="0"/>
      <dgm:spPr/>
    </dgm:pt>
    <dgm:pt modelId="{3FE0E53F-5FA0-4A41-9C83-46121F81FBFF}" type="pres">
      <dgm:prSet presAssocID="{CB84D5C7-9E01-4584-8354-CAEFA8F06513}" presName="LShape" presStyleLbl="alignNode1" presStyleIdx="14" presStyleCnt="23"/>
      <dgm:spPr/>
    </dgm:pt>
    <dgm:pt modelId="{2C9A823D-71BA-4C1A-A51D-0D60764AA46D}" type="pres">
      <dgm:prSet presAssocID="{CB84D5C7-9E01-4584-8354-CAEFA8F06513}" presName="ParentText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902CF486-712E-4A30-A29E-102B85DFE45A}" type="pres">
      <dgm:prSet presAssocID="{CB84D5C7-9E01-4584-8354-CAEFA8F06513}" presName="Triangle" presStyleLbl="alignNode1" presStyleIdx="15" presStyleCnt="23"/>
      <dgm:spPr/>
    </dgm:pt>
    <dgm:pt modelId="{3B0BA45E-336E-469B-939B-03043BF6E979}" type="pres">
      <dgm:prSet presAssocID="{E0ED77FC-347A-4E47-92FA-792F094310C8}" presName="sibTrans" presStyleCnt="0"/>
      <dgm:spPr/>
    </dgm:pt>
    <dgm:pt modelId="{BB1A2546-E57D-4A8B-A6E4-974D3EB94E75}" type="pres">
      <dgm:prSet presAssocID="{E0ED77FC-347A-4E47-92FA-792F094310C8}" presName="space" presStyleCnt="0"/>
      <dgm:spPr/>
    </dgm:pt>
    <dgm:pt modelId="{EDEB2037-FE0E-4630-886A-FB00E41454E6}" type="pres">
      <dgm:prSet presAssocID="{B28E294B-3919-4A33-B425-61D1E8EA4FC8}" presName="composite" presStyleCnt="0"/>
      <dgm:spPr/>
    </dgm:pt>
    <dgm:pt modelId="{A74CECB2-28CA-4D7D-8576-0EF04A8A5095}" type="pres">
      <dgm:prSet presAssocID="{B28E294B-3919-4A33-B425-61D1E8EA4FC8}" presName="LShape" presStyleLbl="alignNode1" presStyleIdx="16" presStyleCnt="23"/>
      <dgm:spPr/>
    </dgm:pt>
    <dgm:pt modelId="{7EC12CD7-0369-4333-9910-48560F052DDC}" type="pres">
      <dgm:prSet presAssocID="{B28E294B-3919-4A33-B425-61D1E8EA4FC8}" presName="ParentText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3392D1AD-877D-4630-9230-9291D3D72701}" type="pres">
      <dgm:prSet presAssocID="{B28E294B-3919-4A33-B425-61D1E8EA4FC8}" presName="Triangle" presStyleLbl="alignNode1" presStyleIdx="17" presStyleCnt="23"/>
      <dgm:spPr/>
    </dgm:pt>
    <dgm:pt modelId="{D0C52AFC-FA90-4B87-BEE2-68003BCDE7C1}" type="pres">
      <dgm:prSet presAssocID="{458E64A5-BA9A-4557-A72E-7604031536A4}" presName="sibTrans" presStyleCnt="0"/>
      <dgm:spPr/>
    </dgm:pt>
    <dgm:pt modelId="{68DD7C5F-99F0-45F5-9051-07FC3E22D0F8}" type="pres">
      <dgm:prSet presAssocID="{458E64A5-BA9A-4557-A72E-7604031536A4}" presName="space" presStyleCnt="0"/>
      <dgm:spPr/>
    </dgm:pt>
    <dgm:pt modelId="{7E45A066-41E9-4641-8549-B9555706F4FF}" type="pres">
      <dgm:prSet presAssocID="{D42056DE-B4E7-4446-84A9-40D3A6B10801}" presName="composite" presStyleCnt="0"/>
      <dgm:spPr/>
    </dgm:pt>
    <dgm:pt modelId="{EC22C640-9AF8-43D7-9B83-B4040E5A9124}" type="pres">
      <dgm:prSet presAssocID="{D42056DE-B4E7-4446-84A9-40D3A6B10801}" presName="LShape" presStyleLbl="alignNode1" presStyleIdx="18" presStyleCnt="23"/>
      <dgm:spPr/>
    </dgm:pt>
    <dgm:pt modelId="{2BD4D94B-C582-49D2-96AA-06CB54D077AA}" type="pres">
      <dgm:prSet presAssocID="{D42056DE-B4E7-4446-84A9-40D3A6B10801}" presName="ParentText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EE643317-7BFE-4794-9FB6-037600F26B61}" type="pres">
      <dgm:prSet presAssocID="{D42056DE-B4E7-4446-84A9-40D3A6B10801}" presName="Triangle" presStyleLbl="alignNode1" presStyleIdx="19" presStyleCnt="23"/>
      <dgm:spPr/>
    </dgm:pt>
    <dgm:pt modelId="{E6468DC6-85B9-4DC3-AC2E-18D647EAB09D}" type="pres">
      <dgm:prSet presAssocID="{2FBFB7DE-67AC-419F-8878-FE1CDBD10F79}" presName="sibTrans" presStyleCnt="0"/>
      <dgm:spPr/>
    </dgm:pt>
    <dgm:pt modelId="{187B5CDB-2AF2-4AF6-976B-69D4A471F586}" type="pres">
      <dgm:prSet presAssocID="{2FBFB7DE-67AC-419F-8878-FE1CDBD10F79}" presName="space" presStyleCnt="0"/>
      <dgm:spPr/>
    </dgm:pt>
    <dgm:pt modelId="{D9214C21-F1D0-4E0D-A8DD-021692ACD048}" type="pres">
      <dgm:prSet presAssocID="{55C6C6B7-1E3E-4922-B6C7-C4892EB3A586}" presName="composite" presStyleCnt="0"/>
      <dgm:spPr/>
    </dgm:pt>
    <dgm:pt modelId="{8BC4C583-8318-43F4-9FD3-816AD0C1C0F8}" type="pres">
      <dgm:prSet presAssocID="{55C6C6B7-1E3E-4922-B6C7-C4892EB3A586}" presName="LShape" presStyleLbl="alignNode1" presStyleIdx="20" presStyleCnt="23"/>
      <dgm:spPr/>
    </dgm:pt>
    <dgm:pt modelId="{6C0C61F8-80E3-427A-85C1-60B9DD7089DD}" type="pres">
      <dgm:prSet presAssocID="{55C6C6B7-1E3E-4922-B6C7-C4892EB3A586}" presName="ParentText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2FE81943-C9BF-4412-94FB-BC0FBC8F56D9}" type="pres">
      <dgm:prSet presAssocID="{55C6C6B7-1E3E-4922-B6C7-C4892EB3A586}" presName="Triangle" presStyleLbl="alignNode1" presStyleIdx="21" presStyleCnt="23"/>
      <dgm:spPr/>
    </dgm:pt>
    <dgm:pt modelId="{5D582FFA-FEF1-427E-AB5A-1C11F1EC2F99}" type="pres">
      <dgm:prSet presAssocID="{19376B28-B7DD-4E7B-93F8-CC9CE517DC95}" presName="sibTrans" presStyleCnt="0"/>
      <dgm:spPr/>
    </dgm:pt>
    <dgm:pt modelId="{684184F4-162F-4B5D-8EDB-0D85A920C8ED}" type="pres">
      <dgm:prSet presAssocID="{19376B28-B7DD-4E7B-93F8-CC9CE517DC95}" presName="space" presStyleCnt="0"/>
      <dgm:spPr/>
    </dgm:pt>
    <dgm:pt modelId="{347571FD-6F32-49C7-B795-4F8A812EC76A}" type="pres">
      <dgm:prSet presAssocID="{F3F88D2B-C65C-4589-96D6-EE31C67DCD9E}" presName="composite" presStyleCnt="0"/>
      <dgm:spPr/>
    </dgm:pt>
    <dgm:pt modelId="{4720DE67-E0B2-4937-8C29-DD8509EC8178}" type="pres">
      <dgm:prSet presAssocID="{F3F88D2B-C65C-4589-96D6-EE31C67DCD9E}" presName="LShape" presStyleLbl="alignNode1" presStyleIdx="22" presStyleCnt="23"/>
      <dgm:spPr/>
    </dgm:pt>
    <dgm:pt modelId="{046B98FE-B019-4D98-BBB9-4E6019D8AC8F}" type="pres">
      <dgm:prSet presAssocID="{F3F88D2B-C65C-4589-96D6-EE31C67DCD9E}" presName="ParentText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25244D00-6BC4-40E7-B634-DDB449BEB830}" type="presOf" srcId="{9400A7DB-37A0-45C7-A4DF-46164DD927B2}" destId="{1B90044D-E2E7-4E8B-AE5B-0801739157B9}" srcOrd="0" destOrd="0" presId="urn:microsoft.com/office/officeart/2009/3/layout/StepUpProcess"/>
    <dgm:cxn modelId="{150EB000-4B18-4CAE-B8F9-3B3BE149482C}" type="presOf" srcId="{5A2591F5-D3CB-4C93-8A1A-F4C83DA6926C}" destId="{859BDA03-1B0E-4F82-AEC4-04F2AE5AA015}" srcOrd="0" destOrd="0" presId="urn:microsoft.com/office/officeart/2009/3/layout/StepUpProcess"/>
    <dgm:cxn modelId="{AAE55D18-7ACB-4E6F-BBF5-8722D02A6DC9}" srcId="{5A2591F5-D3CB-4C93-8A1A-F4C83DA6926C}" destId="{9400A7DB-37A0-45C7-A4DF-46164DD927B2}" srcOrd="3" destOrd="0" parTransId="{D4393A56-5331-4FFC-8F7A-536D5D8C0EAC}" sibTransId="{0A72817F-B2DC-4D6D-8C3F-F21BCED5A085}"/>
    <dgm:cxn modelId="{1B17BA24-9FFB-4171-96F8-B2D7EE716B38}" srcId="{5A2591F5-D3CB-4C93-8A1A-F4C83DA6926C}" destId="{81CCA910-9579-4F3E-8494-6FF4CB2D570F}" srcOrd="4" destOrd="0" parTransId="{0DA950C0-2655-48AC-BC3F-B66E8F5CAD1F}" sibTransId="{FFEFB73C-DE6B-459B-A0D2-61D9663BEE1A}"/>
    <dgm:cxn modelId="{CD99325D-DAA3-475E-8B92-384D941CA3BD}" type="presOf" srcId="{CB84D5C7-9E01-4584-8354-CAEFA8F06513}" destId="{2C9A823D-71BA-4C1A-A51D-0D60764AA46D}" srcOrd="0" destOrd="0" presId="urn:microsoft.com/office/officeart/2009/3/layout/StepUpProcess"/>
    <dgm:cxn modelId="{E181ED5F-6825-4260-AC22-F09DC90F31C0}" srcId="{5A2591F5-D3CB-4C93-8A1A-F4C83DA6926C}" destId="{B28E294B-3919-4A33-B425-61D1E8EA4FC8}" srcOrd="8" destOrd="0" parTransId="{89C4CF29-D08F-4AAB-B428-A12F18C88610}" sibTransId="{458E64A5-BA9A-4557-A72E-7604031536A4}"/>
    <dgm:cxn modelId="{3E77D767-DDFF-4AEA-9C80-4A7B004AD885}" srcId="{5A2591F5-D3CB-4C93-8A1A-F4C83DA6926C}" destId="{CB84D5C7-9E01-4584-8354-CAEFA8F06513}" srcOrd="7" destOrd="0" parTransId="{34FBB27C-7FB9-455A-9562-99605CDF8FFA}" sibTransId="{E0ED77FC-347A-4E47-92FA-792F094310C8}"/>
    <dgm:cxn modelId="{0A67524E-17EC-40FA-912D-DAC7774B70C3}" srcId="{5A2591F5-D3CB-4C93-8A1A-F4C83DA6926C}" destId="{70C7B577-513C-4A7E-A1C2-EA2A3DE2A0A0}" srcOrd="6" destOrd="0" parTransId="{D1F16652-0D21-4BC8-B8E9-E1D43F905F5E}" sibTransId="{8E146BCD-6E42-4EDF-B8A9-90021BC3A619}"/>
    <dgm:cxn modelId="{279EAA51-DE11-4E49-98D5-F4002AE4F7D4}" srcId="{5A2591F5-D3CB-4C93-8A1A-F4C83DA6926C}" destId="{4E70ED56-59E4-41E6-A16F-CEEA91071828}" srcOrd="2" destOrd="0" parTransId="{8B989D58-FBAD-4AC0-B4D3-7D3710B096DD}" sibTransId="{DBD35916-7A29-4965-822A-4975C6B79BA6}"/>
    <dgm:cxn modelId="{EB95F871-11EF-4F90-B935-98635145C855}" srcId="{5A2591F5-D3CB-4C93-8A1A-F4C83DA6926C}" destId="{70110345-0953-4F8F-95D6-42B3D0770EDF}" srcOrd="0" destOrd="0" parTransId="{F792F0E8-3221-42E8-83E1-3945634FBF03}" sibTransId="{18006BC2-C25F-42DB-9574-E51AE24D00EF}"/>
    <dgm:cxn modelId="{BFE4F652-CC75-40A0-BE67-842390109ACD}" type="presOf" srcId="{220400C4-4463-4461-A48F-0B129D920473}" destId="{7831E09E-B9F4-4743-9CF0-27DD7C0A7C6B}" srcOrd="0" destOrd="0" presId="urn:microsoft.com/office/officeart/2009/3/layout/StepUpProcess"/>
    <dgm:cxn modelId="{866B3784-4EAF-4D33-8E95-E0C005ECD66C}" type="presOf" srcId="{F3F88D2B-C65C-4589-96D6-EE31C67DCD9E}" destId="{046B98FE-B019-4D98-BBB9-4E6019D8AC8F}" srcOrd="0" destOrd="0" presId="urn:microsoft.com/office/officeart/2009/3/layout/StepUpProcess"/>
    <dgm:cxn modelId="{CCF1E59A-C651-48FA-8EFD-5010A8D0FB6B}" srcId="{5A2591F5-D3CB-4C93-8A1A-F4C83DA6926C}" destId="{0395F08C-85E9-4AEA-9014-54AE185E3006}" srcOrd="1" destOrd="0" parTransId="{59FAA2FF-DB68-4C14-A3A5-0CFDEC5D3366}" sibTransId="{D98201A5-8584-4A3C-989D-001F148C2E97}"/>
    <dgm:cxn modelId="{9B0FF5A9-6BCD-45C2-8D10-ECB67F77AA05}" type="presOf" srcId="{70110345-0953-4F8F-95D6-42B3D0770EDF}" destId="{97862C2A-E94C-40F3-908D-B9CC1F905317}" srcOrd="0" destOrd="0" presId="urn:microsoft.com/office/officeart/2009/3/layout/StepUpProcess"/>
    <dgm:cxn modelId="{F7F2B9AA-67CF-4868-B1D5-62F0E998D872}" srcId="{5A2591F5-D3CB-4C93-8A1A-F4C83DA6926C}" destId="{55C6C6B7-1E3E-4922-B6C7-C4892EB3A586}" srcOrd="10" destOrd="0" parTransId="{BBE67B29-CBCB-4546-ADB6-715A7D4B9878}" sibTransId="{19376B28-B7DD-4E7B-93F8-CC9CE517DC95}"/>
    <dgm:cxn modelId="{90219FB1-6B20-4AF6-AFB0-0D8E7B99A493}" type="presOf" srcId="{0395F08C-85E9-4AEA-9014-54AE185E3006}" destId="{4AEC980F-F742-4BB4-9C55-0B72AF0FBDDB}" srcOrd="0" destOrd="0" presId="urn:microsoft.com/office/officeart/2009/3/layout/StepUpProcess"/>
    <dgm:cxn modelId="{B89181B8-F469-421C-BD3C-A2FF90B1FD9A}" type="presOf" srcId="{70C7B577-513C-4A7E-A1C2-EA2A3DE2A0A0}" destId="{11A063A4-EEE4-4024-8892-BBF489A4AE65}" srcOrd="0" destOrd="0" presId="urn:microsoft.com/office/officeart/2009/3/layout/StepUpProcess"/>
    <dgm:cxn modelId="{59220AC8-7492-489D-ADE4-CAD45C5E6BFA}" type="presOf" srcId="{55C6C6B7-1E3E-4922-B6C7-C4892EB3A586}" destId="{6C0C61F8-80E3-427A-85C1-60B9DD7089DD}" srcOrd="0" destOrd="0" presId="urn:microsoft.com/office/officeart/2009/3/layout/StepUpProcess"/>
    <dgm:cxn modelId="{07336DC9-8291-47FD-8EE9-659FE0E5AFEC}" type="presOf" srcId="{B28E294B-3919-4A33-B425-61D1E8EA4FC8}" destId="{7EC12CD7-0369-4333-9910-48560F052DDC}" srcOrd="0" destOrd="0" presId="urn:microsoft.com/office/officeart/2009/3/layout/StepUpProcess"/>
    <dgm:cxn modelId="{0F3563CE-0ACD-4AC7-9F5D-811FADE02B35}" type="presOf" srcId="{4E70ED56-59E4-41E6-A16F-CEEA91071828}" destId="{202052FB-F09C-4836-BB1A-31E11454370B}" srcOrd="0" destOrd="0" presId="urn:microsoft.com/office/officeart/2009/3/layout/StepUpProcess"/>
    <dgm:cxn modelId="{2E546AD3-861A-4A55-8073-206C051E31FE}" type="presOf" srcId="{D42056DE-B4E7-4446-84A9-40D3A6B10801}" destId="{2BD4D94B-C582-49D2-96AA-06CB54D077AA}" srcOrd="0" destOrd="0" presId="urn:microsoft.com/office/officeart/2009/3/layout/StepUpProcess"/>
    <dgm:cxn modelId="{BC8FA2E3-8740-45DF-8EC1-17B50EA49615}" srcId="{5A2591F5-D3CB-4C93-8A1A-F4C83DA6926C}" destId="{220400C4-4463-4461-A48F-0B129D920473}" srcOrd="5" destOrd="0" parTransId="{B293B68E-8E8D-485E-8E9A-7EA5711E7CBD}" sibTransId="{F4D9974F-D7C1-4A4D-A4E3-9EFA7E64AC81}"/>
    <dgm:cxn modelId="{7F2859E5-0E16-45EB-A3AA-8783867EAD70}" type="presOf" srcId="{81CCA910-9579-4F3E-8494-6FF4CB2D570F}" destId="{85B318B1-BED5-4F41-AA6D-3E26BCF758CC}" srcOrd="0" destOrd="0" presId="urn:microsoft.com/office/officeart/2009/3/layout/StepUpProcess"/>
    <dgm:cxn modelId="{B2E4FEE8-5C4D-46A4-BC41-9EA94638871A}" srcId="{5A2591F5-D3CB-4C93-8A1A-F4C83DA6926C}" destId="{D42056DE-B4E7-4446-84A9-40D3A6B10801}" srcOrd="9" destOrd="0" parTransId="{AEBC88D4-8C4C-4CEA-9CDB-76D2941A0C0D}" sibTransId="{2FBFB7DE-67AC-419F-8878-FE1CDBD10F79}"/>
    <dgm:cxn modelId="{9B9979F9-0C08-4261-8C8B-47F5CC26CA15}" srcId="{5A2591F5-D3CB-4C93-8A1A-F4C83DA6926C}" destId="{F3F88D2B-C65C-4589-96D6-EE31C67DCD9E}" srcOrd="11" destOrd="0" parTransId="{4F971696-5944-4A96-910F-6C1A0B091298}" sibTransId="{77CE9733-F8DC-4A16-ABDE-283E7BCE65ED}"/>
    <dgm:cxn modelId="{2DC9987D-92F0-4C26-962B-6372CA9B4285}" type="presParOf" srcId="{859BDA03-1B0E-4F82-AEC4-04F2AE5AA015}" destId="{F7DE7B2C-7F99-428C-B28B-9B5098F2E08B}" srcOrd="0" destOrd="0" presId="urn:microsoft.com/office/officeart/2009/3/layout/StepUpProcess"/>
    <dgm:cxn modelId="{6B37F58D-A5AB-4806-AB6F-1C1C0B52EC8A}" type="presParOf" srcId="{F7DE7B2C-7F99-428C-B28B-9B5098F2E08B}" destId="{4A79E51A-462A-4695-BAD3-882099FD5E3F}" srcOrd="0" destOrd="0" presId="urn:microsoft.com/office/officeart/2009/3/layout/StepUpProcess"/>
    <dgm:cxn modelId="{F2355003-5658-47B8-9008-A2184FE5C9ED}" type="presParOf" srcId="{F7DE7B2C-7F99-428C-B28B-9B5098F2E08B}" destId="{97862C2A-E94C-40F3-908D-B9CC1F905317}" srcOrd="1" destOrd="0" presId="urn:microsoft.com/office/officeart/2009/3/layout/StepUpProcess"/>
    <dgm:cxn modelId="{6AE7BD2F-0662-4A01-BB86-2FA9DDE0B3CD}" type="presParOf" srcId="{F7DE7B2C-7F99-428C-B28B-9B5098F2E08B}" destId="{7CD317A0-3D7F-4672-952B-CA05096C70A2}" srcOrd="2" destOrd="0" presId="urn:microsoft.com/office/officeart/2009/3/layout/StepUpProcess"/>
    <dgm:cxn modelId="{786EEABE-D03A-4F7D-A678-1B3E4F46E35F}" type="presParOf" srcId="{859BDA03-1B0E-4F82-AEC4-04F2AE5AA015}" destId="{440F7986-761A-4093-81EC-F937B485B6E2}" srcOrd="1" destOrd="0" presId="urn:microsoft.com/office/officeart/2009/3/layout/StepUpProcess"/>
    <dgm:cxn modelId="{5777C3B7-5040-4E2D-8788-BF5DAB6AC508}" type="presParOf" srcId="{440F7986-761A-4093-81EC-F937B485B6E2}" destId="{A416756C-998B-4750-A5E8-94C0DEF318DB}" srcOrd="0" destOrd="0" presId="urn:microsoft.com/office/officeart/2009/3/layout/StepUpProcess"/>
    <dgm:cxn modelId="{C301A6AC-250D-406B-BDDE-14E5018EB3B5}" type="presParOf" srcId="{859BDA03-1B0E-4F82-AEC4-04F2AE5AA015}" destId="{4CAC401A-B4B8-4FB8-A88D-17C636D761BF}" srcOrd="2" destOrd="0" presId="urn:microsoft.com/office/officeart/2009/3/layout/StepUpProcess"/>
    <dgm:cxn modelId="{5D270EBB-A59F-4EC0-BCF3-37792950C15C}" type="presParOf" srcId="{4CAC401A-B4B8-4FB8-A88D-17C636D761BF}" destId="{F3500B1F-A2F2-4124-A5F7-8E460759F1E6}" srcOrd="0" destOrd="0" presId="urn:microsoft.com/office/officeart/2009/3/layout/StepUpProcess"/>
    <dgm:cxn modelId="{D9B3156B-F142-4278-9CD6-F142ECC8C8F7}" type="presParOf" srcId="{4CAC401A-B4B8-4FB8-A88D-17C636D761BF}" destId="{4AEC980F-F742-4BB4-9C55-0B72AF0FBDDB}" srcOrd="1" destOrd="0" presId="urn:microsoft.com/office/officeart/2009/3/layout/StepUpProcess"/>
    <dgm:cxn modelId="{309AB26C-9E81-49B7-8AA0-E853E5A3EE30}" type="presParOf" srcId="{4CAC401A-B4B8-4FB8-A88D-17C636D761BF}" destId="{90DC9BDC-3977-4E32-9EFE-9E1839E08FDB}" srcOrd="2" destOrd="0" presId="urn:microsoft.com/office/officeart/2009/3/layout/StepUpProcess"/>
    <dgm:cxn modelId="{896D45F0-558A-4470-A2B8-FFDCB2092E1D}" type="presParOf" srcId="{859BDA03-1B0E-4F82-AEC4-04F2AE5AA015}" destId="{4F0B1475-1461-47DB-8E73-2757770BA5EF}" srcOrd="3" destOrd="0" presId="urn:microsoft.com/office/officeart/2009/3/layout/StepUpProcess"/>
    <dgm:cxn modelId="{C2727EE6-7D48-44B4-9A3A-567FEAB63797}" type="presParOf" srcId="{4F0B1475-1461-47DB-8E73-2757770BA5EF}" destId="{41659FA1-767B-4F01-AC77-3FE4114AB207}" srcOrd="0" destOrd="0" presId="urn:microsoft.com/office/officeart/2009/3/layout/StepUpProcess"/>
    <dgm:cxn modelId="{1782AD55-2440-43FA-A719-F9D5E4787B6D}" type="presParOf" srcId="{859BDA03-1B0E-4F82-AEC4-04F2AE5AA015}" destId="{8A49141A-8BA0-4432-9E34-90A80B4E42B8}" srcOrd="4" destOrd="0" presId="urn:microsoft.com/office/officeart/2009/3/layout/StepUpProcess"/>
    <dgm:cxn modelId="{D50349E3-5246-47D3-954B-11A627A82C41}" type="presParOf" srcId="{8A49141A-8BA0-4432-9E34-90A80B4E42B8}" destId="{4D173610-F642-4B5A-93F8-5FC201F5F4FD}" srcOrd="0" destOrd="0" presId="urn:microsoft.com/office/officeart/2009/3/layout/StepUpProcess"/>
    <dgm:cxn modelId="{0A29B25C-142F-4DA7-8EFC-0D5C33D9B654}" type="presParOf" srcId="{8A49141A-8BA0-4432-9E34-90A80B4E42B8}" destId="{202052FB-F09C-4836-BB1A-31E11454370B}" srcOrd="1" destOrd="0" presId="urn:microsoft.com/office/officeart/2009/3/layout/StepUpProcess"/>
    <dgm:cxn modelId="{C22BBBCC-1093-4426-A70A-88EEFAE572C7}" type="presParOf" srcId="{8A49141A-8BA0-4432-9E34-90A80B4E42B8}" destId="{403B2386-CC23-4FC1-85BF-CB16C072B20D}" srcOrd="2" destOrd="0" presId="urn:microsoft.com/office/officeart/2009/3/layout/StepUpProcess"/>
    <dgm:cxn modelId="{6C117898-F64A-45D9-9948-04AFF436FC86}" type="presParOf" srcId="{859BDA03-1B0E-4F82-AEC4-04F2AE5AA015}" destId="{B1FB1C90-7DCD-4690-B57A-2EB2F2DD4E6A}" srcOrd="5" destOrd="0" presId="urn:microsoft.com/office/officeart/2009/3/layout/StepUpProcess"/>
    <dgm:cxn modelId="{1719F540-79DC-41EA-BC49-B4A1EBC04BCD}" type="presParOf" srcId="{B1FB1C90-7DCD-4690-B57A-2EB2F2DD4E6A}" destId="{42004077-D9FB-4B91-91A6-0F0C634D5D8C}" srcOrd="0" destOrd="0" presId="urn:microsoft.com/office/officeart/2009/3/layout/StepUpProcess"/>
    <dgm:cxn modelId="{6183425F-877D-4156-81BE-40D65075544B}" type="presParOf" srcId="{859BDA03-1B0E-4F82-AEC4-04F2AE5AA015}" destId="{1DDB7637-3648-42AE-A51A-A79344F7C374}" srcOrd="6" destOrd="0" presId="urn:microsoft.com/office/officeart/2009/3/layout/StepUpProcess"/>
    <dgm:cxn modelId="{E09D9BEF-B368-4C1F-AFD0-C55A02699E0D}" type="presParOf" srcId="{1DDB7637-3648-42AE-A51A-A79344F7C374}" destId="{B97DF90C-BEAA-4DC7-ABF0-D0B9562489CB}" srcOrd="0" destOrd="0" presId="urn:microsoft.com/office/officeart/2009/3/layout/StepUpProcess"/>
    <dgm:cxn modelId="{D83CE8C4-D7CE-4F13-B18F-172F98FB1B90}" type="presParOf" srcId="{1DDB7637-3648-42AE-A51A-A79344F7C374}" destId="{1B90044D-E2E7-4E8B-AE5B-0801739157B9}" srcOrd="1" destOrd="0" presId="urn:microsoft.com/office/officeart/2009/3/layout/StepUpProcess"/>
    <dgm:cxn modelId="{812CB7BA-BA01-4B23-BD64-C6614AAA70B8}" type="presParOf" srcId="{1DDB7637-3648-42AE-A51A-A79344F7C374}" destId="{53B31D2A-6F12-400F-A676-05CA1746E0FD}" srcOrd="2" destOrd="0" presId="urn:microsoft.com/office/officeart/2009/3/layout/StepUpProcess"/>
    <dgm:cxn modelId="{53CB9F61-F5C3-46AD-ACB0-6996B90C1FC5}" type="presParOf" srcId="{859BDA03-1B0E-4F82-AEC4-04F2AE5AA015}" destId="{EDBBD3D2-9584-4E53-BE11-3E4EA95B1D04}" srcOrd="7" destOrd="0" presId="urn:microsoft.com/office/officeart/2009/3/layout/StepUpProcess"/>
    <dgm:cxn modelId="{9A43D119-CE4C-4597-AD1F-91A0DBF0DE95}" type="presParOf" srcId="{EDBBD3D2-9584-4E53-BE11-3E4EA95B1D04}" destId="{B5941963-FB1A-4E8F-B9D6-8FF1E829A4E4}" srcOrd="0" destOrd="0" presId="urn:microsoft.com/office/officeart/2009/3/layout/StepUpProcess"/>
    <dgm:cxn modelId="{8385AE80-46DC-4467-9147-48186C99A691}" type="presParOf" srcId="{859BDA03-1B0E-4F82-AEC4-04F2AE5AA015}" destId="{40EF6B48-60F7-4F5F-88E2-A258B086120A}" srcOrd="8" destOrd="0" presId="urn:microsoft.com/office/officeart/2009/3/layout/StepUpProcess"/>
    <dgm:cxn modelId="{E0C58B3F-0EB6-4A63-BEFE-4BF5933C7E9B}" type="presParOf" srcId="{40EF6B48-60F7-4F5F-88E2-A258B086120A}" destId="{B914F3FD-A547-40A6-AB76-57BFD9EFA12E}" srcOrd="0" destOrd="0" presId="urn:microsoft.com/office/officeart/2009/3/layout/StepUpProcess"/>
    <dgm:cxn modelId="{2F5D5649-7746-43E0-9685-3F05379A268C}" type="presParOf" srcId="{40EF6B48-60F7-4F5F-88E2-A258B086120A}" destId="{85B318B1-BED5-4F41-AA6D-3E26BCF758CC}" srcOrd="1" destOrd="0" presId="urn:microsoft.com/office/officeart/2009/3/layout/StepUpProcess"/>
    <dgm:cxn modelId="{2CDEE806-6AA8-4DAE-8DB5-22899A62590A}" type="presParOf" srcId="{40EF6B48-60F7-4F5F-88E2-A258B086120A}" destId="{172CBBE1-CF46-434D-B641-0546B7A6C509}" srcOrd="2" destOrd="0" presId="urn:microsoft.com/office/officeart/2009/3/layout/StepUpProcess"/>
    <dgm:cxn modelId="{27023612-E1F7-46FF-B86E-1B65CF436B8E}" type="presParOf" srcId="{859BDA03-1B0E-4F82-AEC4-04F2AE5AA015}" destId="{BFD38452-BE62-4A69-B14E-D0C7CACA7954}" srcOrd="9" destOrd="0" presId="urn:microsoft.com/office/officeart/2009/3/layout/StepUpProcess"/>
    <dgm:cxn modelId="{32447BF3-EC24-443A-8688-16C338E1CB5C}" type="presParOf" srcId="{BFD38452-BE62-4A69-B14E-D0C7CACA7954}" destId="{B4868D95-E3DD-4B21-A236-3EBA99FEBC66}" srcOrd="0" destOrd="0" presId="urn:microsoft.com/office/officeart/2009/3/layout/StepUpProcess"/>
    <dgm:cxn modelId="{67BA13F5-6BFE-4E5F-AFA9-492A4F86FEBB}" type="presParOf" srcId="{859BDA03-1B0E-4F82-AEC4-04F2AE5AA015}" destId="{9AA33FF9-4B7C-4C71-9565-4B889547EFA3}" srcOrd="10" destOrd="0" presId="urn:microsoft.com/office/officeart/2009/3/layout/StepUpProcess"/>
    <dgm:cxn modelId="{42F57D13-B512-4492-9CBA-9950D9BD1B9D}" type="presParOf" srcId="{9AA33FF9-4B7C-4C71-9565-4B889547EFA3}" destId="{56A20F48-641C-4A2A-8732-87B7868E5547}" srcOrd="0" destOrd="0" presId="urn:microsoft.com/office/officeart/2009/3/layout/StepUpProcess"/>
    <dgm:cxn modelId="{7E498267-F133-44D7-81D2-0E810638C732}" type="presParOf" srcId="{9AA33FF9-4B7C-4C71-9565-4B889547EFA3}" destId="{7831E09E-B9F4-4743-9CF0-27DD7C0A7C6B}" srcOrd="1" destOrd="0" presId="urn:microsoft.com/office/officeart/2009/3/layout/StepUpProcess"/>
    <dgm:cxn modelId="{EA1BDA5E-9725-4322-B599-F0998F499CD8}" type="presParOf" srcId="{9AA33FF9-4B7C-4C71-9565-4B889547EFA3}" destId="{D85B0C72-839B-43DA-B2B5-18BFD5B1630F}" srcOrd="2" destOrd="0" presId="urn:microsoft.com/office/officeart/2009/3/layout/StepUpProcess"/>
    <dgm:cxn modelId="{7A87D163-D756-4836-934D-FBAACE413D64}" type="presParOf" srcId="{859BDA03-1B0E-4F82-AEC4-04F2AE5AA015}" destId="{99313706-F5C9-47D5-893F-AF9C24E05F9A}" srcOrd="11" destOrd="0" presId="urn:microsoft.com/office/officeart/2009/3/layout/StepUpProcess"/>
    <dgm:cxn modelId="{EC23F5B8-E2F2-405A-8C82-FE1E88C05CF1}" type="presParOf" srcId="{99313706-F5C9-47D5-893F-AF9C24E05F9A}" destId="{132DFAF4-803B-4FEF-97B2-46C9F7164804}" srcOrd="0" destOrd="0" presId="urn:microsoft.com/office/officeart/2009/3/layout/StepUpProcess"/>
    <dgm:cxn modelId="{BC375D70-1685-4481-BFDE-AF0455E6FFAF}" type="presParOf" srcId="{859BDA03-1B0E-4F82-AEC4-04F2AE5AA015}" destId="{B59DA0FB-7DDE-45BE-8D3B-BACDDBB43E3F}" srcOrd="12" destOrd="0" presId="urn:microsoft.com/office/officeart/2009/3/layout/StepUpProcess"/>
    <dgm:cxn modelId="{27A3BD73-E60E-4EFD-958B-C9937F014B79}" type="presParOf" srcId="{B59DA0FB-7DDE-45BE-8D3B-BACDDBB43E3F}" destId="{3EEBABB6-37E2-429D-845A-A5B5F449261F}" srcOrd="0" destOrd="0" presId="urn:microsoft.com/office/officeart/2009/3/layout/StepUpProcess"/>
    <dgm:cxn modelId="{90C30D90-B252-499A-B740-22A39CE6CACF}" type="presParOf" srcId="{B59DA0FB-7DDE-45BE-8D3B-BACDDBB43E3F}" destId="{11A063A4-EEE4-4024-8892-BBF489A4AE65}" srcOrd="1" destOrd="0" presId="urn:microsoft.com/office/officeart/2009/3/layout/StepUpProcess"/>
    <dgm:cxn modelId="{D7DF3341-C33A-46C0-ABB9-EC6707296242}" type="presParOf" srcId="{B59DA0FB-7DDE-45BE-8D3B-BACDDBB43E3F}" destId="{15970747-C06E-4DB7-851A-CE7058C543BB}" srcOrd="2" destOrd="0" presId="urn:microsoft.com/office/officeart/2009/3/layout/StepUpProcess"/>
    <dgm:cxn modelId="{38ED673E-1FFE-4EF3-AD90-B310F95E70EC}" type="presParOf" srcId="{859BDA03-1B0E-4F82-AEC4-04F2AE5AA015}" destId="{7E0BF0E7-9782-4035-AAB3-C45DFC6826A0}" srcOrd="13" destOrd="0" presId="urn:microsoft.com/office/officeart/2009/3/layout/StepUpProcess"/>
    <dgm:cxn modelId="{B5A474E6-630D-41F5-AFEA-6B52CBE89A88}" type="presParOf" srcId="{7E0BF0E7-9782-4035-AAB3-C45DFC6826A0}" destId="{BFA8E086-2182-41ED-97B5-7AB8E48D9DFD}" srcOrd="0" destOrd="0" presId="urn:microsoft.com/office/officeart/2009/3/layout/StepUpProcess"/>
    <dgm:cxn modelId="{BC95FCA3-B8DB-4B9E-9F25-008B49054F90}" type="presParOf" srcId="{859BDA03-1B0E-4F82-AEC4-04F2AE5AA015}" destId="{6361C2EA-54DF-40CD-B7C3-88D9926E34E9}" srcOrd="14" destOrd="0" presId="urn:microsoft.com/office/officeart/2009/3/layout/StepUpProcess"/>
    <dgm:cxn modelId="{1BDE5EC7-C6B7-4C06-8EE9-7389EC271752}" type="presParOf" srcId="{6361C2EA-54DF-40CD-B7C3-88D9926E34E9}" destId="{3FE0E53F-5FA0-4A41-9C83-46121F81FBFF}" srcOrd="0" destOrd="0" presId="urn:microsoft.com/office/officeart/2009/3/layout/StepUpProcess"/>
    <dgm:cxn modelId="{33E51C52-4165-4765-B9A5-C4C57315CFB4}" type="presParOf" srcId="{6361C2EA-54DF-40CD-B7C3-88D9926E34E9}" destId="{2C9A823D-71BA-4C1A-A51D-0D60764AA46D}" srcOrd="1" destOrd="0" presId="urn:microsoft.com/office/officeart/2009/3/layout/StepUpProcess"/>
    <dgm:cxn modelId="{037AC348-A8FD-4336-9339-9FEB36B59821}" type="presParOf" srcId="{6361C2EA-54DF-40CD-B7C3-88D9926E34E9}" destId="{902CF486-712E-4A30-A29E-102B85DFE45A}" srcOrd="2" destOrd="0" presId="urn:microsoft.com/office/officeart/2009/3/layout/StepUpProcess"/>
    <dgm:cxn modelId="{645CCFBF-D20C-437C-87B5-1B7CC54DE9A9}" type="presParOf" srcId="{859BDA03-1B0E-4F82-AEC4-04F2AE5AA015}" destId="{3B0BA45E-336E-469B-939B-03043BF6E979}" srcOrd="15" destOrd="0" presId="urn:microsoft.com/office/officeart/2009/3/layout/StepUpProcess"/>
    <dgm:cxn modelId="{23689BD2-66D1-4405-90DF-9F932DE3764C}" type="presParOf" srcId="{3B0BA45E-336E-469B-939B-03043BF6E979}" destId="{BB1A2546-E57D-4A8B-A6E4-974D3EB94E75}" srcOrd="0" destOrd="0" presId="urn:microsoft.com/office/officeart/2009/3/layout/StepUpProcess"/>
    <dgm:cxn modelId="{16CA1494-2F6C-4F66-87AB-B8D17AC6F754}" type="presParOf" srcId="{859BDA03-1B0E-4F82-AEC4-04F2AE5AA015}" destId="{EDEB2037-FE0E-4630-886A-FB00E41454E6}" srcOrd="16" destOrd="0" presId="urn:microsoft.com/office/officeart/2009/3/layout/StepUpProcess"/>
    <dgm:cxn modelId="{E5279935-2154-4AA1-BED1-DFB43B90B5BF}" type="presParOf" srcId="{EDEB2037-FE0E-4630-886A-FB00E41454E6}" destId="{A74CECB2-28CA-4D7D-8576-0EF04A8A5095}" srcOrd="0" destOrd="0" presId="urn:microsoft.com/office/officeart/2009/3/layout/StepUpProcess"/>
    <dgm:cxn modelId="{584A9834-1F5A-409D-90C6-9558CE7F9440}" type="presParOf" srcId="{EDEB2037-FE0E-4630-886A-FB00E41454E6}" destId="{7EC12CD7-0369-4333-9910-48560F052DDC}" srcOrd="1" destOrd="0" presId="urn:microsoft.com/office/officeart/2009/3/layout/StepUpProcess"/>
    <dgm:cxn modelId="{70F1F56E-8EA3-4222-BD35-F7FB1E883B10}" type="presParOf" srcId="{EDEB2037-FE0E-4630-886A-FB00E41454E6}" destId="{3392D1AD-877D-4630-9230-9291D3D72701}" srcOrd="2" destOrd="0" presId="urn:microsoft.com/office/officeart/2009/3/layout/StepUpProcess"/>
    <dgm:cxn modelId="{5A02B48D-5103-4F4B-8184-EE52A1C4D8AE}" type="presParOf" srcId="{859BDA03-1B0E-4F82-AEC4-04F2AE5AA015}" destId="{D0C52AFC-FA90-4B87-BEE2-68003BCDE7C1}" srcOrd="17" destOrd="0" presId="urn:microsoft.com/office/officeart/2009/3/layout/StepUpProcess"/>
    <dgm:cxn modelId="{9941C549-5F50-4CDC-9A2E-101370A0E60D}" type="presParOf" srcId="{D0C52AFC-FA90-4B87-BEE2-68003BCDE7C1}" destId="{68DD7C5F-99F0-45F5-9051-07FC3E22D0F8}" srcOrd="0" destOrd="0" presId="urn:microsoft.com/office/officeart/2009/3/layout/StepUpProcess"/>
    <dgm:cxn modelId="{C26353C6-1FC3-4C42-A6BB-679F4770A7A4}" type="presParOf" srcId="{859BDA03-1B0E-4F82-AEC4-04F2AE5AA015}" destId="{7E45A066-41E9-4641-8549-B9555706F4FF}" srcOrd="18" destOrd="0" presId="urn:microsoft.com/office/officeart/2009/3/layout/StepUpProcess"/>
    <dgm:cxn modelId="{CC1EA6F6-F86D-4AAD-B474-BDDBFB536760}" type="presParOf" srcId="{7E45A066-41E9-4641-8549-B9555706F4FF}" destId="{EC22C640-9AF8-43D7-9B83-B4040E5A9124}" srcOrd="0" destOrd="0" presId="urn:microsoft.com/office/officeart/2009/3/layout/StepUpProcess"/>
    <dgm:cxn modelId="{4B11662E-A23F-43BA-AB5B-E9BEAED87446}" type="presParOf" srcId="{7E45A066-41E9-4641-8549-B9555706F4FF}" destId="{2BD4D94B-C582-49D2-96AA-06CB54D077AA}" srcOrd="1" destOrd="0" presId="urn:microsoft.com/office/officeart/2009/3/layout/StepUpProcess"/>
    <dgm:cxn modelId="{99C3AF38-9FAF-48A2-B5A0-02497051FFDB}" type="presParOf" srcId="{7E45A066-41E9-4641-8549-B9555706F4FF}" destId="{EE643317-7BFE-4794-9FB6-037600F26B61}" srcOrd="2" destOrd="0" presId="urn:microsoft.com/office/officeart/2009/3/layout/StepUpProcess"/>
    <dgm:cxn modelId="{FEAF7FA1-DF87-4204-9CEC-6431A41341E5}" type="presParOf" srcId="{859BDA03-1B0E-4F82-AEC4-04F2AE5AA015}" destId="{E6468DC6-85B9-4DC3-AC2E-18D647EAB09D}" srcOrd="19" destOrd="0" presId="urn:microsoft.com/office/officeart/2009/3/layout/StepUpProcess"/>
    <dgm:cxn modelId="{71DDCE19-ECB7-41DB-8AB6-7F58F6C068C0}" type="presParOf" srcId="{E6468DC6-85B9-4DC3-AC2E-18D647EAB09D}" destId="{187B5CDB-2AF2-4AF6-976B-69D4A471F586}" srcOrd="0" destOrd="0" presId="urn:microsoft.com/office/officeart/2009/3/layout/StepUpProcess"/>
    <dgm:cxn modelId="{00B68FC4-8A86-4445-A081-304DE7BBC1FD}" type="presParOf" srcId="{859BDA03-1B0E-4F82-AEC4-04F2AE5AA015}" destId="{D9214C21-F1D0-4E0D-A8DD-021692ACD048}" srcOrd="20" destOrd="0" presId="urn:microsoft.com/office/officeart/2009/3/layout/StepUpProcess"/>
    <dgm:cxn modelId="{4F2B2EE8-97A6-4F43-A940-06AFB6C01753}" type="presParOf" srcId="{D9214C21-F1D0-4E0D-A8DD-021692ACD048}" destId="{8BC4C583-8318-43F4-9FD3-816AD0C1C0F8}" srcOrd="0" destOrd="0" presId="urn:microsoft.com/office/officeart/2009/3/layout/StepUpProcess"/>
    <dgm:cxn modelId="{068ED869-FF12-4C36-977F-7EAEE461C5CC}" type="presParOf" srcId="{D9214C21-F1D0-4E0D-A8DD-021692ACD048}" destId="{6C0C61F8-80E3-427A-85C1-60B9DD7089DD}" srcOrd="1" destOrd="0" presId="urn:microsoft.com/office/officeart/2009/3/layout/StepUpProcess"/>
    <dgm:cxn modelId="{D55B0B2B-D8E4-44EA-9303-BDE084FE9FC5}" type="presParOf" srcId="{D9214C21-F1D0-4E0D-A8DD-021692ACD048}" destId="{2FE81943-C9BF-4412-94FB-BC0FBC8F56D9}" srcOrd="2" destOrd="0" presId="urn:microsoft.com/office/officeart/2009/3/layout/StepUpProcess"/>
    <dgm:cxn modelId="{8D1B7E74-3198-4911-B3C9-A17D3A42CE95}" type="presParOf" srcId="{859BDA03-1B0E-4F82-AEC4-04F2AE5AA015}" destId="{5D582FFA-FEF1-427E-AB5A-1C11F1EC2F99}" srcOrd="21" destOrd="0" presId="urn:microsoft.com/office/officeart/2009/3/layout/StepUpProcess"/>
    <dgm:cxn modelId="{A1D5C765-7F1A-469B-A6A6-F0E184D203CA}" type="presParOf" srcId="{5D582FFA-FEF1-427E-AB5A-1C11F1EC2F99}" destId="{684184F4-162F-4B5D-8EDB-0D85A920C8ED}" srcOrd="0" destOrd="0" presId="urn:microsoft.com/office/officeart/2009/3/layout/StepUpProcess"/>
    <dgm:cxn modelId="{5780E163-9BFC-4CA2-B18B-9CB01BCEE14C}" type="presParOf" srcId="{859BDA03-1B0E-4F82-AEC4-04F2AE5AA015}" destId="{347571FD-6F32-49C7-B795-4F8A812EC76A}" srcOrd="22" destOrd="0" presId="urn:microsoft.com/office/officeart/2009/3/layout/StepUpProcess"/>
    <dgm:cxn modelId="{97C1DBFF-5B03-424A-9E7D-6E04542CBEDA}" type="presParOf" srcId="{347571FD-6F32-49C7-B795-4F8A812EC76A}" destId="{4720DE67-E0B2-4937-8C29-DD8509EC8178}" srcOrd="0" destOrd="0" presId="urn:microsoft.com/office/officeart/2009/3/layout/StepUpProcess"/>
    <dgm:cxn modelId="{46F719DA-A530-448A-80A8-6D5B925B0088}" type="presParOf" srcId="{347571FD-6F32-49C7-B795-4F8A812EC76A}" destId="{046B98FE-B019-4D98-BBB9-4E6019D8AC8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84C7E-77FD-4B85-B972-4817A5E4219B}">
      <dsp:nvSpPr>
        <dsp:cNvPr id="0" name=""/>
        <dsp:cNvSpPr/>
      </dsp:nvSpPr>
      <dsp:spPr>
        <a:xfrm>
          <a:off x="0" y="153697"/>
          <a:ext cx="8842443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272" tIns="208280" rIns="6862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Uses peer recovery coaches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Centralized HUB that serves all 12 hospitals in Rhode Island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Uses an </a:t>
          </a:r>
          <a:r>
            <a:rPr lang="en-US" sz="1600" kern="1200" dirty="0" err="1">
              <a:solidFill>
                <a:srgbClr val="000000"/>
              </a:solidFill>
            </a:rPr>
            <a:t>AnchorED</a:t>
          </a:r>
          <a:r>
            <a:rPr lang="en-US" sz="1600" kern="1200" dirty="0">
              <a:solidFill>
                <a:srgbClr val="000000"/>
              </a:solidFill>
            </a:rPr>
            <a:t> hotline, available 24/7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Peers deploy to ED for patient who presents with an OD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Meets to discuss recovery supports and resources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Provide education on Narcan/Naloxone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Provides resources to family member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Follow-up with patient for next 10 days, encourage towards recovery support services</a:t>
          </a:r>
        </a:p>
      </dsp:txBody>
      <dsp:txXfrm>
        <a:off x="0" y="153697"/>
        <a:ext cx="8842443" cy="2394000"/>
      </dsp:txXfrm>
    </dsp:sp>
    <dsp:sp modelId="{94A43535-E2DC-4413-9877-0705A0603A08}">
      <dsp:nvSpPr>
        <dsp:cNvPr id="0" name=""/>
        <dsp:cNvSpPr/>
      </dsp:nvSpPr>
      <dsp:spPr>
        <a:xfrm>
          <a:off x="442122" y="6097"/>
          <a:ext cx="6189710" cy="295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956" tIns="0" rIns="2339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Anchor ED – Rhode Island</a:t>
          </a:r>
        </a:p>
      </dsp:txBody>
      <dsp:txXfrm>
        <a:off x="456532" y="20507"/>
        <a:ext cx="6160890" cy="266380"/>
      </dsp:txXfrm>
    </dsp:sp>
    <dsp:sp modelId="{62F20D32-15EE-43CA-8E7A-70D768B2977B}">
      <dsp:nvSpPr>
        <dsp:cNvPr id="0" name=""/>
        <dsp:cNvSpPr/>
      </dsp:nvSpPr>
      <dsp:spPr>
        <a:xfrm>
          <a:off x="0" y="2755395"/>
          <a:ext cx="8842443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540887"/>
              <a:satOff val="-56258"/>
              <a:lumOff val="385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272" tIns="208280" rIns="6862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Facilitate access to SUD treatment system, primary care, and preventive resources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Multicultural health promotion advocates (community members)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Licensed drug and alcohol counselors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SBIRT screen in ED, then HPA assists with referrals and next steps including social services navigation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Relationship is established based on emotional support and advocacy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Based in the ED</a:t>
          </a:r>
        </a:p>
      </dsp:txBody>
      <dsp:txXfrm>
        <a:off x="0" y="2755395"/>
        <a:ext cx="8842443" cy="2079000"/>
      </dsp:txXfrm>
    </dsp:sp>
    <dsp:sp modelId="{4E32FA03-B9FF-4994-A298-FDF7F2EB3FD2}">
      <dsp:nvSpPr>
        <dsp:cNvPr id="0" name=""/>
        <dsp:cNvSpPr/>
      </dsp:nvSpPr>
      <dsp:spPr>
        <a:xfrm>
          <a:off x="442122" y="2601697"/>
          <a:ext cx="6189710" cy="295200"/>
        </a:xfrm>
        <a:prstGeom prst="roundRect">
          <a:avLst/>
        </a:prstGeom>
        <a:solidFill>
          <a:schemeClr val="accent1">
            <a:shade val="80000"/>
            <a:hueOff val="540887"/>
            <a:satOff val="-56258"/>
            <a:lumOff val="385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956" tIns="0" rIns="2339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 ASSERT – Boston</a:t>
          </a:r>
        </a:p>
      </dsp:txBody>
      <dsp:txXfrm>
        <a:off x="456532" y="2616107"/>
        <a:ext cx="616089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CC7BF-E544-4C43-87C0-8F866363CA95}">
      <dsp:nvSpPr>
        <dsp:cNvPr id="0" name=""/>
        <dsp:cNvSpPr/>
      </dsp:nvSpPr>
      <dsp:spPr>
        <a:xfrm>
          <a:off x="0" y="164760"/>
          <a:ext cx="8359036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54" tIns="229108" rIns="6487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Promotes early intervention and referral to SUD treatment program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Integrates peer supports (engagement workers) into hospital settings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Meet with patients bedside and discuss the patient’s substance use, goals, and help coordinate treatment options – when warranted – that are aligned and support the patient’s needs</a:t>
          </a:r>
        </a:p>
      </dsp:txBody>
      <dsp:txXfrm>
        <a:off x="0" y="164760"/>
        <a:ext cx="8359036" cy="1559250"/>
      </dsp:txXfrm>
    </dsp:sp>
    <dsp:sp modelId="{D7F7DC0D-8561-4971-AE64-BD7E63C209F9}">
      <dsp:nvSpPr>
        <dsp:cNvPr id="0" name=""/>
        <dsp:cNvSpPr/>
      </dsp:nvSpPr>
      <dsp:spPr>
        <a:xfrm>
          <a:off x="417951" y="2400"/>
          <a:ext cx="5851325" cy="3247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66" tIns="0" rIns="2211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 Engage – Wilmington, NC</a:t>
          </a:r>
        </a:p>
      </dsp:txBody>
      <dsp:txXfrm>
        <a:off x="433803" y="18252"/>
        <a:ext cx="5819621" cy="293016"/>
      </dsp:txXfrm>
    </dsp:sp>
    <dsp:sp modelId="{9CE06BAD-98EA-4FE6-8D14-CCD57C4F50B2}">
      <dsp:nvSpPr>
        <dsp:cNvPr id="0" name=""/>
        <dsp:cNvSpPr/>
      </dsp:nvSpPr>
      <dsp:spPr>
        <a:xfrm>
          <a:off x="0" y="1945770"/>
          <a:ext cx="8359036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406966"/>
              <a:satOff val="-75764"/>
              <a:lumOff val="39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54" tIns="229108" rIns="6487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rgbClr val="000000"/>
              </a:solidFill>
            </a:rPr>
            <a:t>Peer support workers, “Recovery Coaches”,  are located in the hospital ED 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rgbClr val="000000"/>
              </a:solidFill>
            </a:rPr>
            <a:t>Meet with patients within two hours of patient agreeing to receive peer services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Patients interested in initiation of MAT/MAR in the ED or pursuing treatment outside the ED – connected to peers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rgbClr val="000000"/>
              </a:solidFill>
            </a:rPr>
            <a:t>Peers help facilitate the continuation of treatment or recovery in the community setting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rgbClr val="000000"/>
              </a:solidFill>
            </a:rPr>
            <a:t>Remind clients of appts, have one on one appts with clients, and sometimes attend appts with clients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Recovery Coach connects with client a minimum of 10 times in the first two weeks post discharge</a:t>
          </a:r>
        </a:p>
      </dsp:txBody>
      <dsp:txXfrm>
        <a:off x="0" y="1945770"/>
        <a:ext cx="8359036" cy="2772000"/>
      </dsp:txXfrm>
    </dsp:sp>
    <dsp:sp modelId="{3CA53F09-7449-4BB6-90C4-46F98EB361BF}">
      <dsp:nvSpPr>
        <dsp:cNvPr id="0" name=""/>
        <dsp:cNvSpPr/>
      </dsp:nvSpPr>
      <dsp:spPr>
        <a:xfrm>
          <a:off x="417951" y="1783410"/>
          <a:ext cx="5851325" cy="324720"/>
        </a:xfrm>
        <a:prstGeom prst="roundRect">
          <a:avLst/>
        </a:prstGeom>
        <a:solidFill>
          <a:schemeClr val="accent2">
            <a:shade val="80000"/>
            <a:hueOff val="-406966"/>
            <a:satOff val="-75764"/>
            <a:lumOff val="397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66" tIns="0" rIns="2211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CCAR – Hartford, CT</a:t>
          </a:r>
        </a:p>
      </dsp:txBody>
      <dsp:txXfrm>
        <a:off x="433803" y="1799262"/>
        <a:ext cx="5819621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9E51A-462A-4695-BAD3-882099FD5E3F}">
      <dsp:nvSpPr>
        <dsp:cNvPr id="0" name=""/>
        <dsp:cNvSpPr/>
      </dsp:nvSpPr>
      <dsp:spPr>
        <a:xfrm rot="5400000">
          <a:off x="137248" y="2466376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62C2A-E94C-40F3-908D-B9CC1F905317}">
      <dsp:nvSpPr>
        <dsp:cNvPr id="0" name=""/>
        <dsp:cNvSpPr/>
      </dsp:nvSpPr>
      <dsp:spPr>
        <a:xfrm>
          <a:off x="69587" y="2667898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</a:rPr>
            <a:t>Jan 2019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69587" y="2667898"/>
        <a:ext cx="608917" cy="533751"/>
      </dsp:txXfrm>
    </dsp:sp>
    <dsp:sp modelId="{7CD317A0-3D7F-4672-952B-CA05096C70A2}">
      <dsp:nvSpPr>
        <dsp:cNvPr id="0" name=""/>
        <dsp:cNvSpPr/>
      </dsp:nvSpPr>
      <dsp:spPr>
        <a:xfrm>
          <a:off x="563614" y="2416721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50603"/>
            <a:satOff val="-5326"/>
            <a:lumOff val="4676"/>
            <a:alphaOff val="0"/>
          </a:schemeClr>
        </a:solidFill>
        <a:ln w="25400" cap="flat" cmpd="sng" algn="ctr">
          <a:solidFill>
            <a:schemeClr val="accent1">
              <a:shade val="50000"/>
              <a:hueOff val="50603"/>
              <a:satOff val="-5326"/>
              <a:lumOff val="4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00B1F-A2F2-4124-A5F7-8E460759F1E6}">
      <dsp:nvSpPr>
        <dsp:cNvPr id="0" name=""/>
        <dsp:cNvSpPr/>
      </dsp:nvSpPr>
      <dsp:spPr>
        <a:xfrm rot="5400000">
          <a:off x="882682" y="2281918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101207"/>
            <a:satOff val="-10652"/>
            <a:lumOff val="9352"/>
            <a:alphaOff val="0"/>
          </a:schemeClr>
        </a:solidFill>
        <a:ln w="25400" cap="flat" cmpd="sng" algn="ctr">
          <a:solidFill>
            <a:schemeClr val="accent1">
              <a:shade val="50000"/>
              <a:hueOff val="101207"/>
              <a:satOff val="-10652"/>
              <a:lumOff val="9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C980F-F742-4BB4-9C55-0B72AF0FBDDB}">
      <dsp:nvSpPr>
        <dsp:cNvPr id="0" name=""/>
        <dsp:cNvSpPr/>
      </dsp:nvSpPr>
      <dsp:spPr>
        <a:xfrm>
          <a:off x="815021" y="2483440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</a:rPr>
            <a:t>Feb 2019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815021" y="2483440"/>
        <a:ext cx="608917" cy="533751"/>
      </dsp:txXfrm>
    </dsp:sp>
    <dsp:sp modelId="{90DC9BDC-3977-4E32-9EFE-9E1839E08FDB}">
      <dsp:nvSpPr>
        <dsp:cNvPr id="0" name=""/>
        <dsp:cNvSpPr/>
      </dsp:nvSpPr>
      <dsp:spPr>
        <a:xfrm>
          <a:off x="1309048" y="2232263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151810"/>
            <a:satOff val="-15978"/>
            <a:lumOff val="14029"/>
            <a:alphaOff val="0"/>
          </a:schemeClr>
        </a:solidFill>
        <a:ln w="25400" cap="flat" cmpd="sng" algn="ctr">
          <a:solidFill>
            <a:schemeClr val="accent1">
              <a:shade val="50000"/>
              <a:hueOff val="151810"/>
              <a:satOff val="-15978"/>
              <a:lumOff val="14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73610-F642-4B5A-93F8-5FC201F5F4FD}">
      <dsp:nvSpPr>
        <dsp:cNvPr id="0" name=""/>
        <dsp:cNvSpPr/>
      </dsp:nvSpPr>
      <dsp:spPr>
        <a:xfrm rot="5400000">
          <a:off x="1628115" y="2097460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202413"/>
            <a:satOff val="-21304"/>
            <a:lumOff val="18705"/>
            <a:alphaOff val="0"/>
          </a:schemeClr>
        </a:solidFill>
        <a:ln w="25400" cap="flat" cmpd="sng" algn="ctr">
          <a:solidFill>
            <a:schemeClr val="accent1">
              <a:shade val="50000"/>
              <a:hueOff val="202413"/>
              <a:satOff val="-21304"/>
              <a:lumOff val="18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052FB-F09C-4836-BB1A-31E11454370B}">
      <dsp:nvSpPr>
        <dsp:cNvPr id="0" name=""/>
        <dsp:cNvSpPr/>
      </dsp:nvSpPr>
      <dsp:spPr>
        <a:xfrm>
          <a:off x="1560454" y="2298982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</a:rPr>
            <a:t>Mar 2019</a:t>
          </a:r>
        </a:p>
      </dsp:txBody>
      <dsp:txXfrm>
        <a:off x="1560454" y="2298982"/>
        <a:ext cx="608917" cy="533751"/>
      </dsp:txXfrm>
    </dsp:sp>
    <dsp:sp modelId="{403B2386-CC23-4FC1-85BF-CB16C072B20D}">
      <dsp:nvSpPr>
        <dsp:cNvPr id="0" name=""/>
        <dsp:cNvSpPr/>
      </dsp:nvSpPr>
      <dsp:spPr>
        <a:xfrm>
          <a:off x="2054481" y="2047805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253017"/>
            <a:satOff val="-26630"/>
            <a:lumOff val="23381"/>
            <a:alphaOff val="0"/>
          </a:schemeClr>
        </a:solidFill>
        <a:ln w="25400" cap="flat" cmpd="sng" algn="ctr">
          <a:solidFill>
            <a:schemeClr val="accent1">
              <a:shade val="50000"/>
              <a:hueOff val="253017"/>
              <a:satOff val="-26630"/>
              <a:lumOff val="23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DF90C-BEAA-4DC7-ABF0-D0B9562489CB}">
      <dsp:nvSpPr>
        <dsp:cNvPr id="0" name=""/>
        <dsp:cNvSpPr/>
      </dsp:nvSpPr>
      <dsp:spPr>
        <a:xfrm rot="5400000">
          <a:off x="2373548" y="1913002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303620"/>
            <a:satOff val="-31955"/>
            <a:lumOff val="28057"/>
            <a:alphaOff val="0"/>
          </a:schemeClr>
        </a:solidFill>
        <a:ln w="25400" cap="flat" cmpd="sng" algn="ctr">
          <a:solidFill>
            <a:schemeClr val="accent1">
              <a:shade val="50000"/>
              <a:hueOff val="303620"/>
              <a:satOff val="-31955"/>
              <a:lumOff val="280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0044D-E2E7-4E8B-AE5B-0801739157B9}">
      <dsp:nvSpPr>
        <dsp:cNvPr id="0" name=""/>
        <dsp:cNvSpPr/>
      </dsp:nvSpPr>
      <dsp:spPr>
        <a:xfrm>
          <a:off x="2305888" y="2114524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</a:rPr>
            <a:t>April 2019</a:t>
          </a:r>
        </a:p>
      </dsp:txBody>
      <dsp:txXfrm>
        <a:off x="2305888" y="2114524"/>
        <a:ext cx="608917" cy="533751"/>
      </dsp:txXfrm>
    </dsp:sp>
    <dsp:sp modelId="{53B31D2A-6F12-400F-A676-05CA1746E0FD}">
      <dsp:nvSpPr>
        <dsp:cNvPr id="0" name=""/>
        <dsp:cNvSpPr/>
      </dsp:nvSpPr>
      <dsp:spPr>
        <a:xfrm>
          <a:off x="2799915" y="1863346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354223"/>
            <a:satOff val="-37281"/>
            <a:lumOff val="32733"/>
            <a:alphaOff val="0"/>
          </a:schemeClr>
        </a:solidFill>
        <a:ln w="25400" cap="flat" cmpd="sng" algn="ctr">
          <a:solidFill>
            <a:schemeClr val="accent1">
              <a:shade val="50000"/>
              <a:hueOff val="354223"/>
              <a:satOff val="-37281"/>
              <a:lumOff val="327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4F3FD-A547-40A6-AB76-57BFD9EFA12E}">
      <dsp:nvSpPr>
        <dsp:cNvPr id="0" name=""/>
        <dsp:cNvSpPr/>
      </dsp:nvSpPr>
      <dsp:spPr>
        <a:xfrm rot="5400000">
          <a:off x="3118982" y="1728544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404827"/>
            <a:satOff val="-42607"/>
            <a:lumOff val="37409"/>
            <a:alphaOff val="0"/>
          </a:schemeClr>
        </a:solidFill>
        <a:ln w="25400" cap="flat" cmpd="sng" algn="ctr">
          <a:solidFill>
            <a:schemeClr val="accent1">
              <a:shade val="50000"/>
              <a:hueOff val="404827"/>
              <a:satOff val="-42607"/>
              <a:lumOff val="37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318B1-BED5-4F41-AA6D-3E26BCF758CC}">
      <dsp:nvSpPr>
        <dsp:cNvPr id="0" name=""/>
        <dsp:cNvSpPr/>
      </dsp:nvSpPr>
      <dsp:spPr>
        <a:xfrm>
          <a:off x="3051321" y="1930065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</a:rPr>
            <a:t>May 2019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3051321" y="1930065"/>
        <a:ext cx="608917" cy="533751"/>
      </dsp:txXfrm>
    </dsp:sp>
    <dsp:sp modelId="{172CBBE1-CF46-434D-B641-0546B7A6C509}">
      <dsp:nvSpPr>
        <dsp:cNvPr id="0" name=""/>
        <dsp:cNvSpPr/>
      </dsp:nvSpPr>
      <dsp:spPr>
        <a:xfrm>
          <a:off x="3545348" y="1678888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455430"/>
            <a:satOff val="-47933"/>
            <a:lumOff val="42086"/>
            <a:alphaOff val="0"/>
          </a:schemeClr>
        </a:solidFill>
        <a:ln w="25400" cap="flat" cmpd="sng" algn="ctr">
          <a:solidFill>
            <a:schemeClr val="accent1">
              <a:shade val="50000"/>
              <a:hueOff val="455430"/>
              <a:satOff val="-47933"/>
              <a:lumOff val="420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0F48-641C-4A2A-8732-87B7868E5547}">
      <dsp:nvSpPr>
        <dsp:cNvPr id="0" name=""/>
        <dsp:cNvSpPr/>
      </dsp:nvSpPr>
      <dsp:spPr>
        <a:xfrm rot="5400000">
          <a:off x="3864415" y="1544085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506033"/>
            <a:satOff val="-53259"/>
            <a:lumOff val="46762"/>
            <a:alphaOff val="0"/>
          </a:schemeClr>
        </a:solidFill>
        <a:ln w="25400" cap="flat" cmpd="sng" algn="ctr">
          <a:solidFill>
            <a:schemeClr val="accent1">
              <a:shade val="50000"/>
              <a:hueOff val="506033"/>
              <a:satOff val="-53259"/>
              <a:lumOff val="46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1E09E-B9F4-4743-9CF0-27DD7C0A7C6B}">
      <dsp:nvSpPr>
        <dsp:cNvPr id="0" name=""/>
        <dsp:cNvSpPr/>
      </dsp:nvSpPr>
      <dsp:spPr>
        <a:xfrm>
          <a:off x="3796755" y="1745607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</a:rPr>
            <a:t>June 2019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3796755" y="1745607"/>
        <a:ext cx="608917" cy="533751"/>
      </dsp:txXfrm>
    </dsp:sp>
    <dsp:sp modelId="{D85B0C72-839B-43DA-B2B5-18BFD5B1630F}">
      <dsp:nvSpPr>
        <dsp:cNvPr id="0" name=""/>
        <dsp:cNvSpPr/>
      </dsp:nvSpPr>
      <dsp:spPr>
        <a:xfrm>
          <a:off x="4290782" y="1494430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556637"/>
            <a:satOff val="-58585"/>
            <a:lumOff val="51438"/>
            <a:alphaOff val="0"/>
          </a:schemeClr>
        </a:solidFill>
        <a:ln w="25400" cap="flat" cmpd="sng" algn="ctr">
          <a:solidFill>
            <a:schemeClr val="accent1">
              <a:shade val="50000"/>
              <a:hueOff val="556637"/>
              <a:satOff val="-58585"/>
              <a:lumOff val="5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BABB6-37E2-429D-845A-A5B5F449261F}">
      <dsp:nvSpPr>
        <dsp:cNvPr id="0" name=""/>
        <dsp:cNvSpPr/>
      </dsp:nvSpPr>
      <dsp:spPr>
        <a:xfrm rot="5400000">
          <a:off x="4609849" y="1359627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556637"/>
            <a:satOff val="-58585"/>
            <a:lumOff val="51438"/>
            <a:alphaOff val="0"/>
          </a:schemeClr>
        </a:solidFill>
        <a:ln w="25400" cap="flat" cmpd="sng" algn="ctr">
          <a:solidFill>
            <a:schemeClr val="accent1">
              <a:shade val="50000"/>
              <a:hueOff val="556637"/>
              <a:satOff val="-58585"/>
              <a:lumOff val="5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063A4-EEE4-4024-8892-BBF489A4AE65}">
      <dsp:nvSpPr>
        <dsp:cNvPr id="0" name=""/>
        <dsp:cNvSpPr/>
      </dsp:nvSpPr>
      <dsp:spPr>
        <a:xfrm>
          <a:off x="4542188" y="1561149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</a:rPr>
            <a:t>July 2019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542188" y="1561149"/>
        <a:ext cx="608917" cy="533751"/>
      </dsp:txXfrm>
    </dsp:sp>
    <dsp:sp modelId="{15970747-C06E-4DB7-851A-CE7058C543BB}">
      <dsp:nvSpPr>
        <dsp:cNvPr id="0" name=""/>
        <dsp:cNvSpPr/>
      </dsp:nvSpPr>
      <dsp:spPr>
        <a:xfrm>
          <a:off x="5036215" y="1309972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506033"/>
            <a:satOff val="-53259"/>
            <a:lumOff val="46762"/>
            <a:alphaOff val="0"/>
          </a:schemeClr>
        </a:solidFill>
        <a:ln w="25400" cap="flat" cmpd="sng" algn="ctr">
          <a:solidFill>
            <a:schemeClr val="accent1">
              <a:shade val="50000"/>
              <a:hueOff val="506033"/>
              <a:satOff val="-53259"/>
              <a:lumOff val="46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0E53F-5FA0-4A41-9C83-46121F81FBFF}">
      <dsp:nvSpPr>
        <dsp:cNvPr id="0" name=""/>
        <dsp:cNvSpPr/>
      </dsp:nvSpPr>
      <dsp:spPr>
        <a:xfrm rot="5400000">
          <a:off x="5355282" y="1175169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455430"/>
            <a:satOff val="-47933"/>
            <a:lumOff val="42086"/>
            <a:alphaOff val="0"/>
          </a:schemeClr>
        </a:solidFill>
        <a:ln w="25400" cap="flat" cmpd="sng" algn="ctr">
          <a:solidFill>
            <a:schemeClr val="accent1">
              <a:shade val="50000"/>
              <a:hueOff val="455430"/>
              <a:satOff val="-47933"/>
              <a:lumOff val="420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A823D-71BA-4C1A-A51D-0D60764AA46D}">
      <dsp:nvSpPr>
        <dsp:cNvPr id="0" name=""/>
        <dsp:cNvSpPr/>
      </dsp:nvSpPr>
      <dsp:spPr>
        <a:xfrm>
          <a:off x="5287621" y="1376691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</a:rPr>
            <a:t>Aug 2019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5287621" y="1376691"/>
        <a:ext cx="608917" cy="533751"/>
      </dsp:txXfrm>
    </dsp:sp>
    <dsp:sp modelId="{902CF486-712E-4A30-A29E-102B85DFE45A}">
      <dsp:nvSpPr>
        <dsp:cNvPr id="0" name=""/>
        <dsp:cNvSpPr/>
      </dsp:nvSpPr>
      <dsp:spPr>
        <a:xfrm>
          <a:off x="5781648" y="1125513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404827"/>
            <a:satOff val="-42607"/>
            <a:lumOff val="37409"/>
            <a:alphaOff val="0"/>
          </a:schemeClr>
        </a:solidFill>
        <a:ln w="25400" cap="flat" cmpd="sng" algn="ctr">
          <a:solidFill>
            <a:schemeClr val="accent1">
              <a:shade val="50000"/>
              <a:hueOff val="404827"/>
              <a:satOff val="-42607"/>
              <a:lumOff val="37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CECB2-28CA-4D7D-8576-0EF04A8A5095}">
      <dsp:nvSpPr>
        <dsp:cNvPr id="0" name=""/>
        <dsp:cNvSpPr/>
      </dsp:nvSpPr>
      <dsp:spPr>
        <a:xfrm rot="5400000">
          <a:off x="6100716" y="990711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354223"/>
            <a:satOff val="-37281"/>
            <a:lumOff val="32733"/>
            <a:alphaOff val="0"/>
          </a:schemeClr>
        </a:solidFill>
        <a:ln w="25400" cap="flat" cmpd="sng" algn="ctr">
          <a:solidFill>
            <a:schemeClr val="accent1">
              <a:shade val="50000"/>
              <a:hueOff val="354223"/>
              <a:satOff val="-37281"/>
              <a:lumOff val="327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12CD7-0369-4333-9910-48560F052DDC}">
      <dsp:nvSpPr>
        <dsp:cNvPr id="0" name=""/>
        <dsp:cNvSpPr/>
      </dsp:nvSpPr>
      <dsp:spPr>
        <a:xfrm>
          <a:off x="6033055" y="1192232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</a:rPr>
            <a:t>Sept 2019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6033055" y="1192232"/>
        <a:ext cx="608917" cy="533751"/>
      </dsp:txXfrm>
    </dsp:sp>
    <dsp:sp modelId="{3392D1AD-877D-4630-9230-9291D3D72701}">
      <dsp:nvSpPr>
        <dsp:cNvPr id="0" name=""/>
        <dsp:cNvSpPr/>
      </dsp:nvSpPr>
      <dsp:spPr>
        <a:xfrm>
          <a:off x="6527082" y="941055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303620"/>
            <a:satOff val="-31955"/>
            <a:lumOff val="28057"/>
            <a:alphaOff val="0"/>
          </a:schemeClr>
        </a:solidFill>
        <a:ln w="25400" cap="flat" cmpd="sng" algn="ctr">
          <a:solidFill>
            <a:schemeClr val="accent1">
              <a:shade val="50000"/>
              <a:hueOff val="303620"/>
              <a:satOff val="-31955"/>
              <a:lumOff val="280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2C640-9AF8-43D7-9B83-B4040E5A9124}">
      <dsp:nvSpPr>
        <dsp:cNvPr id="0" name=""/>
        <dsp:cNvSpPr/>
      </dsp:nvSpPr>
      <dsp:spPr>
        <a:xfrm rot="5400000">
          <a:off x="6846149" y="806252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253017"/>
            <a:satOff val="-26630"/>
            <a:lumOff val="23381"/>
            <a:alphaOff val="0"/>
          </a:schemeClr>
        </a:solidFill>
        <a:ln w="25400" cap="flat" cmpd="sng" algn="ctr">
          <a:solidFill>
            <a:schemeClr val="accent1">
              <a:shade val="50000"/>
              <a:hueOff val="253017"/>
              <a:satOff val="-26630"/>
              <a:lumOff val="23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4D94B-C582-49D2-96AA-06CB54D077AA}">
      <dsp:nvSpPr>
        <dsp:cNvPr id="0" name=""/>
        <dsp:cNvSpPr/>
      </dsp:nvSpPr>
      <dsp:spPr>
        <a:xfrm>
          <a:off x="6778488" y="1007774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</a:rPr>
            <a:t>Oct 2019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6778488" y="1007774"/>
        <a:ext cx="608917" cy="533751"/>
      </dsp:txXfrm>
    </dsp:sp>
    <dsp:sp modelId="{EE643317-7BFE-4794-9FB6-037600F26B61}">
      <dsp:nvSpPr>
        <dsp:cNvPr id="0" name=""/>
        <dsp:cNvSpPr/>
      </dsp:nvSpPr>
      <dsp:spPr>
        <a:xfrm>
          <a:off x="7272515" y="756597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202413"/>
            <a:satOff val="-21304"/>
            <a:lumOff val="18705"/>
            <a:alphaOff val="0"/>
          </a:schemeClr>
        </a:solidFill>
        <a:ln w="25400" cap="flat" cmpd="sng" algn="ctr">
          <a:solidFill>
            <a:schemeClr val="accent1">
              <a:shade val="50000"/>
              <a:hueOff val="202413"/>
              <a:satOff val="-21304"/>
              <a:lumOff val="18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4C583-8318-43F4-9FD3-816AD0C1C0F8}">
      <dsp:nvSpPr>
        <dsp:cNvPr id="0" name=""/>
        <dsp:cNvSpPr/>
      </dsp:nvSpPr>
      <dsp:spPr>
        <a:xfrm rot="5400000">
          <a:off x="7591583" y="621794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151810"/>
            <a:satOff val="-15978"/>
            <a:lumOff val="14029"/>
            <a:alphaOff val="0"/>
          </a:schemeClr>
        </a:solidFill>
        <a:ln w="25400" cap="flat" cmpd="sng" algn="ctr">
          <a:solidFill>
            <a:schemeClr val="accent1">
              <a:shade val="50000"/>
              <a:hueOff val="151810"/>
              <a:satOff val="-15978"/>
              <a:lumOff val="14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C61F8-80E3-427A-85C1-60B9DD7089DD}">
      <dsp:nvSpPr>
        <dsp:cNvPr id="0" name=""/>
        <dsp:cNvSpPr/>
      </dsp:nvSpPr>
      <dsp:spPr>
        <a:xfrm>
          <a:off x="7523922" y="823316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</a:rPr>
            <a:t>Nov 2019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7523922" y="823316"/>
        <a:ext cx="608917" cy="533751"/>
      </dsp:txXfrm>
    </dsp:sp>
    <dsp:sp modelId="{2FE81943-C9BF-4412-94FB-BC0FBC8F56D9}">
      <dsp:nvSpPr>
        <dsp:cNvPr id="0" name=""/>
        <dsp:cNvSpPr/>
      </dsp:nvSpPr>
      <dsp:spPr>
        <a:xfrm>
          <a:off x="8017949" y="572139"/>
          <a:ext cx="114890" cy="11489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101207"/>
            <a:satOff val="-10652"/>
            <a:lumOff val="9352"/>
            <a:alphaOff val="0"/>
          </a:schemeClr>
        </a:solidFill>
        <a:ln w="25400" cap="flat" cmpd="sng" algn="ctr">
          <a:solidFill>
            <a:schemeClr val="accent1">
              <a:shade val="50000"/>
              <a:hueOff val="101207"/>
              <a:satOff val="-10652"/>
              <a:lumOff val="9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0DE67-E0B2-4937-8C29-DD8509EC8178}">
      <dsp:nvSpPr>
        <dsp:cNvPr id="0" name=""/>
        <dsp:cNvSpPr/>
      </dsp:nvSpPr>
      <dsp:spPr>
        <a:xfrm rot="5400000">
          <a:off x="8337016" y="437336"/>
          <a:ext cx="405337" cy="6744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50603"/>
            <a:satOff val="-5326"/>
            <a:lumOff val="4676"/>
            <a:alphaOff val="0"/>
          </a:schemeClr>
        </a:solidFill>
        <a:ln w="25400" cap="flat" cmpd="sng" algn="ctr">
          <a:solidFill>
            <a:schemeClr val="accent1">
              <a:shade val="50000"/>
              <a:hueOff val="50603"/>
              <a:satOff val="-5326"/>
              <a:lumOff val="4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B98FE-B019-4D98-BBB9-4E6019D8AC8F}">
      <dsp:nvSpPr>
        <dsp:cNvPr id="0" name=""/>
        <dsp:cNvSpPr/>
      </dsp:nvSpPr>
      <dsp:spPr>
        <a:xfrm>
          <a:off x="8269355" y="638858"/>
          <a:ext cx="608917" cy="53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</a:rPr>
            <a:t>Dec 2019</a:t>
          </a:r>
        </a:p>
      </dsp:txBody>
      <dsp:txXfrm>
        <a:off x="8269355" y="638858"/>
        <a:ext cx="608917" cy="533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AC1B-BA23-E647-A834-22A1DA236C2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93A73-C645-F74C-8D0F-8298F518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69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7BDCF-1523-0B46-8EED-D5439BF59E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18DB-AC8F-C541-9421-AF9DD5DD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47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D18DB-AC8F-C541-9421-AF9DD5DDEF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8226424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7A6808-653C-CE4E-A0BE-8104EEB4CF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199" y="1907893"/>
            <a:ext cx="8226425" cy="498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rgbClr val="A3938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3299B3-2855-C243-BE2F-090F1E20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448733"/>
            <a:ext cx="8229593" cy="149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0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One colum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2">
            <a:extLst>
              <a:ext uri="{FF2B5EF4-FFF2-40B4-BE49-F238E27FC236}">
                <a16:creationId xmlns:a16="http://schemas.microsoft.com/office/drawing/2014/main" id="{D97286B8-668F-794D-8F0E-11996A3DD846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6D5C8A-5A45-D941-8FC2-874B56BB37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110" y="1456168"/>
            <a:ext cx="8220456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2DFFB-B1E5-7347-AB99-311CBAAEA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3" y="292099"/>
            <a:ext cx="6231468" cy="11887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DFAEE6-EAB8-FA4C-98AE-55D2B3DE97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9479" y="1823079"/>
            <a:ext cx="8218503" cy="2742390"/>
          </a:xfr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314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6334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390" y="361951"/>
            <a:ext cx="8220456" cy="11184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3390" y="1320800"/>
            <a:ext cx="3970270" cy="501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59327" y="1822450"/>
            <a:ext cx="3970263" cy="266700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836DC0-0365-A245-B593-283070DF67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3657" y="1320800"/>
            <a:ext cx="3970270" cy="501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A8190F-30FB-134D-8150-514BA766A4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09594" y="1822450"/>
            <a:ext cx="3970263" cy="266700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70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wo column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2">
            <a:extLst>
              <a:ext uri="{FF2B5EF4-FFF2-40B4-BE49-F238E27FC236}">
                <a16:creationId xmlns:a16="http://schemas.microsoft.com/office/drawing/2014/main" id="{931FCCFE-890D-744F-BA90-5E34A5E7944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C93090-959F-C844-9D71-277714C5BE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390" y="1320800"/>
            <a:ext cx="3970270" cy="501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0F96DB-E988-BB44-B5CF-4D903CF55B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327" y="1822450"/>
            <a:ext cx="3970263" cy="266700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A26544-B5A1-0549-A742-49587ACAAF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3657" y="1320800"/>
            <a:ext cx="3970270" cy="501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177051F-9E58-B84D-91B0-F0C5A19A39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09594" y="1822450"/>
            <a:ext cx="3970263" cy="266700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FEDBFF-4E76-E745-B67D-BFD8626C7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90" y="361951"/>
            <a:ext cx="6210460" cy="11184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9505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hree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3390" y="1458935"/>
            <a:ext cx="264811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3169" y="1823095"/>
            <a:ext cx="2648110" cy="245364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3390" y="378700"/>
            <a:ext cx="8220456" cy="1101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08210" y="1459026"/>
            <a:ext cx="264811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008210" y="1818437"/>
            <a:ext cx="2648110" cy="2453640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239511" y="1459026"/>
            <a:ext cx="264811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39290" y="1818435"/>
            <a:ext cx="2648110" cy="245364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61F4A7-4A4E-0C4D-A574-25442FF44549}"/>
              </a:ext>
            </a:extLst>
          </p:cNvPr>
          <p:cNvSpPr txBox="1">
            <a:spLocks/>
          </p:cNvSpPr>
          <p:nvPr userDrawn="1"/>
        </p:nvSpPr>
        <p:spPr>
          <a:xfrm>
            <a:off x="463390" y="361951"/>
            <a:ext cx="6210460" cy="11184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hree column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2">
            <a:extLst>
              <a:ext uri="{FF2B5EF4-FFF2-40B4-BE49-F238E27FC236}">
                <a16:creationId xmlns:a16="http://schemas.microsoft.com/office/drawing/2014/main" id="{309D8EF1-DE32-AC48-965E-A5B7BE53A11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80F0CAD-DBE3-844C-B71A-7ADDDDD02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90" y="378700"/>
            <a:ext cx="6204110" cy="1101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A135DD4-29A5-EC42-BD39-1F78E6120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390" y="1458935"/>
            <a:ext cx="264811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335247B-26B1-D447-9BFE-B2B55E5917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169" y="1823095"/>
            <a:ext cx="2648110" cy="245364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807893B-3FBF-6A46-9DC1-CABC57E0EC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8210" y="1459026"/>
            <a:ext cx="264811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EC5A7D6-559C-9645-8E8E-A43E2E2B1B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08210" y="1818437"/>
            <a:ext cx="2648110" cy="2453640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2E983C9F-08CB-3A46-A635-DE51E53B15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9511" y="1459026"/>
            <a:ext cx="264811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298D4AA-B9BA-134F-8BD5-3FCE2BB51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39290" y="1818435"/>
            <a:ext cx="2648110" cy="245364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60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Four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0625" y="1498976"/>
            <a:ext cx="192024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59327" y="1863398"/>
            <a:ext cx="1920240" cy="2432466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61283" y="1498444"/>
            <a:ext cx="192024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2560395" y="1863398"/>
            <a:ext cx="1920240" cy="2432466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50381" y="1499508"/>
            <a:ext cx="192024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50381" y="1863398"/>
            <a:ext cx="1920240" cy="2442100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751448" y="1498976"/>
            <a:ext cx="192024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750560" y="1863398"/>
            <a:ext cx="1920240" cy="2442100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9CC2FF-D310-A14D-92B1-CC03FE310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90" y="378700"/>
            <a:ext cx="8207410" cy="1101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8331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Four column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>
            <a:extLst>
              <a:ext uri="{FF2B5EF4-FFF2-40B4-BE49-F238E27FC236}">
                <a16:creationId xmlns:a16="http://schemas.microsoft.com/office/drawing/2014/main" id="{3617994B-B81F-CE4C-B0F2-0D4B509AFC6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FE6F202-0013-8147-B04F-E0D9D2A40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625" y="1498976"/>
            <a:ext cx="192024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F51A95-465F-3F4A-B0F5-F073158A6C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327" y="1863398"/>
            <a:ext cx="1920240" cy="2432466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2AA5A5-9039-3C40-AFE8-4BEC41AE9A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1283" y="1498444"/>
            <a:ext cx="192024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774526-25B2-F943-8489-15380D8D41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60395" y="1863398"/>
            <a:ext cx="1920240" cy="2432466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96AFF6E-1AEE-624D-962E-D85ABA0DBE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0381" y="1499508"/>
            <a:ext cx="192024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7310135-7BE8-1149-9286-F4448BFAB8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50381" y="1863398"/>
            <a:ext cx="1920240" cy="2442100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FEBFFA3-8776-0741-87AE-1B82B96D62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1448" y="1498976"/>
            <a:ext cx="192024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0CD6904F-F35A-B546-AD60-85B47E8F77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50560" y="1863398"/>
            <a:ext cx="1920240" cy="2442100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B48C28-F23C-894A-AEB3-66F46533E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90" y="378700"/>
            <a:ext cx="8207410" cy="1101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03771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Centered one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2" hasCustomPrompt="1"/>
          </p:nvPr>
        </p:nvSpPr>
        <p:spPr>
          <a:xfrm>
            <a:off x="463390" y="1429657"/>
            <a:ext cx="8212988" cy="420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Tx/>
              <a:buNone/>
              <a:defRPr sz="2400">
                <a:solidFill>
                  <a:srgbClr val="A3938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3387" y="1850281"/>
            <a:ext cx="8220235" cy="3154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400" b="0" i="0" kern="1200" spc="0" dirty="0" err="1" smtClean="0">
                <a:solidFill>
                  <a:srgbClr val="145D7D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623" y="602165"/>
            <a:ext cx="8208755" cy="8782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348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CareOregon Fami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083" y="647268"/>
            <a:ext cx="5061525" cy="406537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390" y="640819"/>
            <a:ext cx="3566160" cy="8595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7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4391" y="1565799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39585" y="2546646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30966" y="3535973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27796" y="4189501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45717" y="3561641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01708" y="2080822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833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7157" y="1341628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8E8C0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D96DF48-AEFF-4EAA-BE08-97EE42C71A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390" y="1414464"/>
            <a:ext cx="3562200" cy="4480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9BA3A-9E27-F347-8408-33D9B3C175CA}"/>
              </a:ext>
            </a:extLst>
          </p:cNvPr>
          <p:cNvSpPr txBox="1"/>
          <p:nvPr userDrawn="1"/>
        </p:nvSpPr>
        <p:spPr>
          <a:xfrm>
            <a:off x="4378816" y="1726581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8B12E-BE5D-BB4A-BC79-C810DE770C97}"/>
              </a:ext>
            </a:extLst>
          </p:cNvPr>
          <p:cNvSpPr txBox="1"/>
          <p:nvPr userDrawn="1"/>
        </p:nvSpPr>
        <p:spPr>
          <a:xfrm>
            <a:off x="3774010" y="2707428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B6EE08-42EE-234B-8DAD-DB55C7628489}"/>
              </a:ext>
            </a:extLst>
          </p:cNvPr>
          <p:cNvSpPr txBox="1"/>
          <p:nvPr userDrawn="1"/>
        </p:nvSpPr>
        <p:spPr>
          <a:xfrm>
            <a:off x="5062221" y="4353458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94BD1E-39FA-A54D-8B6B-51ABC7ADA4BE}"/>
              </a:ext>
            </a:extLst>
          </p:cNvPr>
          <p:cNvSpPr txBox="1"/>
          <p:nvPr userDrawn="1"/>
        </p:nvSpPr>
        <p:spPr>
          <a:xfrm>
            <a:off x="6380142" y="3739328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42770A-5DE5-0A42-B25C-D7667F0D3EB0}"/>
              </a:ext>
            </a:extLst>
          </p:cNvPr>
          <p:cNvSpPr txBox="1"/>
          <p:nvPr userDrawn="1"/>
        </p:nvSpPr>
        <p:spPr>
          <a:xfrm>
            <a:off x="6436133" y="2241604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 dirty="0">
                <a:solidFill>
                  <a:srgbClr val="00833E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6CAD26-C654-1648-91B4-A3F30986C07E}"/>
              </a:ext>
            </a:extLst>
          </p:cNvPr>
          <p:cNvSpPr txBox="1"/>
          <p:nvPr userDrawn="1"/>
        </p:nvSpPr>
        <p:spPr>
          <a:xfrm>
            <a:off x="5521582" y="1505585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 dirty="0">
                <a:solidFill>
                  <a:srgbClr val="8E8C0E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F2B8FD-A174-104F-81BE-E991A045D8FB}"/>
              </a:ext>
            </a:extLst>
          </p:cNvPr>
          <p:cNvSpPr txBox="1"/>
          <p:nvPr userDrawn="1"/>
        </p:nvSpPr>
        <p:spPr>
          <a:xfrm>
            <a:off x="4065390" y="3732413"/>
            <a:ext cx="933719" cy="282000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ts val="900"/>
              </a:lnSpc>
              <a:spcAft>
                <a:spcPts val="0"/>
              </a:spcAft>
            </a:pPr>
            <a:r>
              <a:rPr lang="en-US" sz="1000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OHP</a:t>
            </a:r>
          </a:p>
          <a:p>
            <a:pPr algn="ctr">
              <a:lnSpc>
                <a:spcPts val="900"/>
              </a:lnSpc>
              <a:spcAft>
                <a:spcPts val="0"/>
              </a:spcAft>
            </a:pPr>
            <a:r>
              <a:rPr lang="en-US" sz="1000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480B46B-C13A-3243-81D9-089040EEFE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9327" y="1877534"/>
            <a:ext cx="3187153" cy="266700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059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Imag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775289" y="542088"/>
            <a:ext cx="3911511" cy="39115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7C878E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9D994B-A56C-C84F-B8B9-26F0A1DC1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90" y="640819"/>
            <a:ext cx="4174397" cy="8595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7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D1461AF-64A9-1A42-BA50-020610EA7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390" y="1414464"/>
            <a:ext cx="4174397" cy="4480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E0F21A2-2FA7-1348-B0E2-AC8C672841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327" y="1877534"/>
            <a:ext cx="4178460" cy="266700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52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604520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Media Placeholder 2">
            <a:extLst>
              <a:ext uri="{FF2B5EF4-FFF2-40B4-BE49-F238E27FC236}">
                <a16:creationId xmlns:a16="http://schemas.microsoft.com/office/drawing/2014/main" id="{9A43CBD3-8846-D747-9083-AD75BB9F8BFC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5849AF-094E-DA4C-ACF5-46094DFF530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199" y="1907893"/>
            <a:ext cx="8226425" cy="498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rgbClr val="A3938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DB32B2A-2385-2C49-8CF0-4FD7F4D2A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450868"/>
            <a:ext cx="8229593" cy="1501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904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Image/photo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6839712" y="534988"/>
            <a:ext cx="1847088" cy="184708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rgbClr val="7C878E"/>
              </a:buClr>
              <a:buSzTx/>
              <a:buFont typeface="Arial"/>
              <a:buNone/>
              <a:tabLst/>
              <a:defRPr lang="en-US" sz="1400" kern="1200" dirty="0">
                <a:solidFill>
                  <a:srgbClr val="7C878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4771735" y="534988"/>
            <a:ext cx="1847088" cy="1847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7C878E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6839712" y="2595852"/>
            <a:ext cx="1847088" cy="184708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rgbClr val="7C878E"/>
              </a:buClr>
              <a:buSzTx/>
              <a:buFont typeface="Arial"/>
              <a:buNone/>
              <a:tabLst/>
              <a:defRPr lang="en-US" sz="1400" kern="1200" dirty="0">
                <a:solidFill>
                  <a:srgbClr val="7C878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4771735" y="2595852"/>
            <a:ext cx="1847088" cy="184708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rgbClr val="7C878E"/>
              </a:buClr>
              <a:buSzTx/>
              <a:buFont typeface="Arial"/>
              <a:buNone/>
              <a:tabLst/>
              <a:defRPr lang="en-US" sz="1400" kern="1200" dirty="0">
                <a:solidFill>
                  <a:srgbClr val="7C878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0C475E-DB26-3B4B-89B7-A62E2A6D0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90" y="640819"/>
            <a:ext cx="4174397" cy="8595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7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AC848E-7909-5C4B-8456-BC9A840274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390" y="1414464"/>
            <a:ext cx="4174397" cy="4480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431C5ED-1D20-A845-B4D9-8ECD6F508C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327" y="1877534"/>
            <a:ext cx="4178460" cy="2667001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762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: Divider pag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199" y="438151"/>
            <a:ext cx="6155268" cy="1333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000" kern="1200" dirty="0">
                <a:solidFill>
                  <a:srgbClr val="FF82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Media Placeholder 2">
            <a:extLst>
              <a:ext uri="{FF2B5EF4-FFF2-40B4-BE49-F238E27FC236}">
                <a16:creationId xmlns:a16="http://schemas.microsoft.com/office/drawing/2014/main" id="{42E6BE5D-CD3A-A24E-A3F4-12E723241EA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0ABB2C-EE6B-D14B-A560-C97C0812FB3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1902755"/>
            <a:ext cx="8229600" cy="2691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6329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Sideb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334298" y="559949"/>
            <a:ext cx="2349327" cy="31337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tabLst/>
              <a:defRPr lang="en-US" sz="1400" b="0" i="1" kern="1200" spc="0" dirty="0" smtClean="0">
                <a:solidFill>
                  <a:srgbClr val="7C878E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0FB647-558B-FA43-80C2-EAE46484D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90" y="640819"/>
            <a:ext cx="5511960" cy="8595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7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32CBD0F-1CF8-9940-A254-CF597878E1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390" y="1414464"/>
            <a:ext cx="5511960" cy="4480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3ADC6DF-1760-4F44-875D-67A13D7067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388" y="1862520"/>
            <a:ext cx="5511959" cy="2735937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rgbClr val="7C878E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30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idebar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334298" y="1547446"/>
            <a:ext cx="2349327" cy="30436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tabLst/>
              <a:defRPr lang="en-US" sz="1400" b="0" i="1" kern="1200" spc="0" dirty="0" smtClean="0">
                <a:solidFill>
                  <a:srgbClr val="7C878E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Media Placeholder 2">
            <a:extLst>
              <a:ext uri="{FF2B5EF4-FFF2-40B4-BE49-F238E27FC236}">
                <a16:creationId xmlns:a16="http://schemas.microsoft.com/office/drawing/2014/main" id="{65DB7E71-D386-6047-8053-DB881F4A5FFF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3ABD0F-864C-A643-AA61-B64F96B4E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90" y="640819"/>
            <a:ext cx="5537360" cy="8595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7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0FD95AA-6E0C-D642-ACF7-D77BECE95B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390" y="1414464"/>
            <a:ext cx="5537360" cy="4480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E4FBDD4-1914-9642-8393-B5909F874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389" y="1862520"/>
            <a:ext cx="5537360" cy="2735937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rgbClr val="7C878E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609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7199" y="1907892"/>
            <a:ext cx="8226425" cy="1999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rgbClr val="A3938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8226424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93272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7199" y="1907892"/>
            <a:ext cx="8226425" cy="1999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rgbClr val="A3938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604520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Media Placeholder 2">
            <a:extLst>
              <a:ext uri="{FF2B5EF4-FFF2-40B4-BE49-F238E27FC236}">
                <a16:creationId xmlns:a16="http://schemas.microsoft.com/office/drawing/2014/main" id="{9A43CBD3-8846-D747-9083-AD75BB9F8BFC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</p:spTree>
    <p:extLst>
      <p:ext uri="{BB962C8B-B14F-4D97-AF65-F5344CB8AC3E}">
        <p14:creationId xmlns:p14="http://schemas.microsoft.com/office/powerpoint/2010/main" val="4279213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hamaster_dark">
            <a:extLst>
              <a:ext uri="{FF2B5EF4-FFF2-40B4-BE49-F238E27FC236}">
                <a16:creationId xmlns:a16="http://schemas.microsoft.com/office/drawing/2014/main" id="{873D1AE9-2F9A-469F-BE30-49CEEEC15C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839200" cy="48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199ACEA5-BA7A-4E6F-B319-35C4EB5155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1196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DB2E797-20FD-4265-A1D9-253870D562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64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90FF-DAF4-4CF1-8A58-2C03636D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4CA15-F886-49F0-BCE2-1CFF31C5E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3DFD6FA-FF59-440C-BF88-EC7B17E9FE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13711-BDF5-4929-80B0-028829DF13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3297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17A2-D35F-46A1-AD70-76AC1EF8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4BE39-DDD5-4248-A500-582CC6AA3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F42375A-2DCA-4B44-8782-467D5E83CF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3D565-9949-45A1-9BC2-48728F6347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244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A6BC-1229-4CF1-B173-99A7E036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92757-DC63-4444-BD6E-0587731E4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10756-1CD7-4ED8-BF9A-29B1B159B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C24BF6E-6207-4417-AA00-75EF2FB21B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27A7F-F535-4518-84E7-C6E5590A68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422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0158C-D545-8D42-BBD0-D0D73A8AF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F536B7-5393-0C45-BC80-D86C85DA3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8226424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A0970D-2904-E643-946F-9C860CA30B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892300"/>
            <a:ext cx="8226423" cy="2701924"/>
          </a:xfrm>
          <a:prstGeom prst="rect">
            <a:avLst/>
          </a:prstGeom>
        </p:spPr>
        <p:txBody>
          <a:bodyPr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985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20AC-80B6-48CA-BC7F-78F15DB8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AF5D-65C6-4E01-830C-3B6ADDE1C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B3793-CFB0-4537-97B6-B4838DA0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E0DCC-0920-4244-87F1-90A393DCB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011C8-2DDD-4A55-9F04-76FD26FEE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EDBB6CB-D2CB-4C42-9FA1-82EFD9AEEC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A8547-1D5E-421C-82DF-88CEA9F19E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0860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CEBE-C69B-48B0-BE08-836752C3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EF6855A-5BD7-4AF3-B9E2-527EFB1409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2E71D-6B09-4222-96EC-ABE5C01324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308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24765E7-A2BA-42BC-A6BB-E32ECAA45B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809A7-AD27-447F-ADDD-F4FFA68EC6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4667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C3FC-73B6-43F8-8213-1798E74F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1E281-F39F-409F-A893-6F31A099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0788C-593A-476E-911F-5ED21ACD0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00FEC-853D-4B3F-93CE-04A97557AB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135D-0447-4E8D-8AFD-07CE3DB9B0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2611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8F92-91B0-4716-95FB-37B8E153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C9552-0C8D-4D8E-ACFC-246CB352E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10EB3-E6A9-4A99-9249-DE57F53F5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EBEFE4B-8E84-45A5-BA47-81CE0D0EFA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E0D2-2B60-478B-8EAF-2BB5BE6DE5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7894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663B-2B5F-4AE8-BD9D-4E548401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21217-C294-427D-B4BC-6121B6DAA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8413421-64E8-4610-A10E-66E06DFDC6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CC1B2-BC53-4B40-B29E-2075AC45FB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491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DD9D72-D970-4760-A23E-DAFCC8C64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080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F295F-0D9F-4CDA-BE01-4EE1660AC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080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82728A2-4FF7-42D4-8211-435F157807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5F6E-4F01-407B-97DD-111D0C2BA9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88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2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B6AFC-3A00-5D45-B1FC-D589BD3CED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8447A34-7B20-374A-B399-43E97BB71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622300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Media Placeholder 2">
            <a:extLst>
              <a:ext uri="{FF2B5EF4-FFF2-40B4-BE49-F238E27FC236}">
                <a16:creationId xmlns:a16="http://schemas.microsoft.com/office/drawing/2014/main" id="{E60DB32B-EFF6-5D46-8D11-8EDED020A519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B6C6B6-317C-874B-A3A8-0E61828726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892300"/>
            <a:ext cx="8226423" cy="2701924"/>
          </a:xfrm>
          <a:prstGeom prst="rect">
            <a:avLst/>
          </a:prstGeom>
        </p:spPr>
        <p:txBody>
          <a:bodyPr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587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6EF1F-504C-3C44-911A-B0E7D30CE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AA2E821-3C2B-794B-B01F-6529E58BD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8226424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2B9923-6EFD-1442-86D9-FF2B790EC38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199" y="1907893"/>
            <a:ext cx="8226425" cy="498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rgbClr val="A3938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EA169E2-ABBB-2742-80C0-D19838FD5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326" y="2478795"/>
            <a:ext cx="8224297" cy="2065740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83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divider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6EF1F-504C-3C44-911A-B0E7D30CE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AA2E821-3C2B-794B-B01F-6529E58BD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6225483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Media Placeholder 2">
            <a:extLst>
              <a:ext uri="{FF2B5EF4-FFF2-40B4-BE49-F238E27FC236}">
                <a16:creationId xmlns:a16="http://schemas.microsoft.com/office/drawing/2014/main" id="{F2BC00B0-15F2-0D40-8C65-9E5F305FCF8C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228ADF-40E7-124D-BF57-86040D49EB1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199" y="1907893"/>
            <a:ext cx="8226425" cy="498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rgbClr val="A3938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CF83A0A-3496-BF41-980F-B15F1C74FF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326" y="2478795"/>
            <a:ext cx="8224297" cy="2065740"/>
          </a:xfrm>
          <a:prstGeom prst="rect">
            <a:avLst/>
          </a:prstGeo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16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Left sid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76769"/>
            <a:ext cx="2590800" cy="15079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7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464651" y="1991910"/>
            <a:ext cx="2583349" cy="2602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66903" y="594135"/>
            <a:ext cx="5416722" cy="4000089"/>
          </a:xfrm>
          <a:prstGeom prst="rect">
            <a:avLst/>
          </a:prstGeom>
        </p:spPr>
        <p:txBody>
          <a:bodyPr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1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Left side column layout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76769"/>
            <a:ext cx="2590800" cy="15079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7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2E7B31-7DA3-472B-AA09-64945A0E8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6903" y="594135"/>
            <a:ext cx="5419897" cy="4000089"/>
          </a:xfrm>
          <a:prstGeom prst="rect">
            <a:avLst/>
          </a:prstGeom>
        </p:spPr>
        <p:txBody>
          <a:bodyPr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8" name="Media Placeholder 2">
            <a:extLst>
              <a:ext uri="{FF2B5EF4-FFF2-40B4-BE49-F238E27FC236}">
                <a16:creationId xmlns:a16="http://schemas.microsoft.com/office/drawing/2014/main" id="{75F93D5F-4600-614F-BF3D-A30B7AC4CAD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7A7A97-A817-F844-8E9B-284F68DB69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4651" y="1991910"/>
            <a:ext cx="2583349" cy="2602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rgbClr val="A3938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9459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One colum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110" y="1456168"/>
            <a:ext cx="8220456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2C03AC-8ED4-A846-851B-02545D41B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2" y="292099"/>
            <a:ext cx="8218503" cy="11887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6D97803-0015-EC44-9E9A-15D02BB58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9479" y="1823079"/>
            <a:ext cx="8218503" cy="2742390"/>
          </a:xfrm>
        </p:spPr>
        <p:txBody>
          <a:bodyPr/>
          <a:lstStyle>
            <a:lvl1pPr marL="1746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24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25AF7-0D12-E449-8F7C-255D1F2C1E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4374" y="4141381"/>
            <a:ext cx="1479894" cy="7851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914B0F-4BBC-2742-8421-F5C4502ACFCB}"/>
              </a:ext>
            </a:extLst>
          </p:cNvPr>
          <p:cNvSpPr txBox="1"/>
          <p:nvPr userDrawn="1"/>
        </p:nvSpPr>
        <p:spPr>
          <a:xfrm>
            <a:off x="457207" y="4180423"/>
            <a:ext cx="313064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endParaRPr lang="en-US" sz="1500" b="1" i="0" dirty="0">
              <a:solidFill>
                <a:srgbClr val="285C4D"/>
              </a:solidFill>
              <a:latin typeface="+mn-lt"/>
              <a:cs typeface="Calibri"/>
            </a:endParaRPr>
          </a:p>
          <a:p>
            <a:pPr>
              <a:lnSpc>
                <a:spcPts val="1650"/>
              </a:lnSpc>
            </a:pPr>
            <a:r>
              <a:rPr lang="en-US" sz="1500" b="1" i="0" dirty="0" err="1">
                <a:solidFill>
                  <a:srgbClr val="165C7D"/>
                </a:solidFill>
                <a:latin typeface="+mn-lt"/>
                <a:cs typeface="Calibri"/>
              </a:rPr>
              <a:t>colpachealth.org</a:t>
            </a:r>
            <a:endParaRPr lang="en-US" sz="1500" b="1" i="0" dirty="0">
              <a:solidFill>
                <a:srgbClr val="165C7D"/>
              </a:solidFill>
              <a:latin typeface="Calibri"/>
              <a:cs typeface="Calibri"/>
            </a:endParaRPr>
          </a:p>
          <a:p>
            <a:pPr>
              <a:lnSpc>
                <a:spcPts val="1650"/>
              </a:lnSpc>
            </a:pPr>
            <a:r>
              <a:rPr lang="en-US" sz="1500" b="0" i="0" dirty="0" err="1">
                <a:solidFill>
                  <a:srgbClr val="165C7D"/>
                </a:solidFill>
                <a:latin typeface="Calibri Light"/>
                <a:cs typeface="Calibri Light"/>
              </a:rPr>
              <a:t>facebook.com</a:t>
            </a:r>
            <a:r>
              <a:rPr lang="en-US" sz="1500" b="0" i="0" dirty="0">
                <a:solidFill>
                  <a:srgbClr val="165C7D"/>
                </a:solidFill>
                <a:latin typeface="Calibri Light"/>
                <a:cs typeface="Calibri Light"/>
              </a:rPr>
              <a:t>/</a:t>
            </a:r>
            <a:r>
              <a:rPr lang="en-US" sz="1500" b="0" i="0" dirty="0" err="1">
                <a:solidFill>
                  <a:srgbClr val="165C7D"/>
                </a:solidFill>
                <a:latin typeface="Calibri Light"/>
                <a:cs typeface="Calibri Light"/>
              </a:rPr>
              <a:t>columbiapacificcco</a:t>
            </a:r>
            <a:endParaRPr lang="en-US" sz="1500" b="0" i="0" dirty="0">
              <a:solidFill>
                <a:srgbClr val="165C7D"/>
              </a:solidFill>
              <a:latin typeface="Calibri Light"/>
              <a:cs typeface="Calibri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B0AB2-7764-A54A-8596-06F1A5D17607}"/>
              </a:ext>
            </a:extLst>
          </p:cNvPr>
          <p:cNvSpPr/>
          <p:nvPr userDrawn="1"/>
        </p:nvSpPr>
        <p:spPr>
          <a:xfrm>
            <a:off x="0" y="5058159"/>
            <a:ext cx="9144000" cy="99436"/>
          </a:xfrm>
          <a:prstGeom prst="rect">
            <a:avLst/>
          </a:prstGeom>
          <a:solidFill>
            <a:srgbClr val="DAD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863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81F148-9032-5D48-876C-5C27D96A55CD}"/>
              </a:ext>
            </a:extLst>
          </p:cNvPr>
          <p:cNvGrpSpPr/>
          <p:nvPr userDrawn="1"/>
        </p:nvGrpSpPr>
        <p:grpSpPr>
          <a:xfrm>
            <a:off x="-6096" y="0"/>
            <a:ext cx="9150096" cy="200025"/>
            <a:chOff x="-6422" y="0"/>
            <a:chExt cx="9150096" cy="200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47FBBA-B6D0-3D46-922F-CCB1B41CA392}"/>
                </a:ext>
              </a:extLst>
            </p:cNvPr>
            <p:cNvSpPr/>
            <p:nvPr userDrawn="1"/>
          </p:nvSpPr>
          <p:spPr>
            <a:xfrm>
              <a:off x="-6422" y="0"/>
              <a:ext cx="3054096" cy="200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D7D9A1-FFB7-3640-811B-01DF8D7B6E9E}"/>
                </a:ext>
              </a:extLst>
            </p:cNvPr>
            <p:cNvSpPr/>
            <p:nvPr userDrawn="1"/>
          </p:nvSpPr>
          <p:spPr>
            <a:xfrm>
              <a:off x="6089578" y="0"/>
              <a:ext cx="3054096" cy="200025"/>
            </a:xfrm>
            <a:prstGeom prst="rect">
              <a:avLst/>
            </a:prstGeom>
            <a:solidFill>
              <a:srgbClr val="A393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442EC8-751E-9E40-958F-91D84CB82668}"/>
                </a:ext>
              </a:extLst>
            </p:cNvPr>
            <p:cNvSpPr/>
            <p:nvPr userDrawn="1"/>
          </p:nvSpPr>
          <p:spPr>
            <a:xfrm>
              <a:off x="3047798" y="0"/>
              <a:ext cx="3054096" cy="200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D5DBA-4B69-4D49-9FCE-D5F9E6ED3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89933"/>
            <a:ext cx="8229593" cy="2756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31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01" r:id="rId2"/>
  </p:sldLayoutIdLst>
  <p:hf hdr="0" ftr="0" dt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marR="0" indent="-1746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145D7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31825" marR="0" indent="-1746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145D7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087438" marR="0" indent="-1730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145D7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44638" marR="0" indent="-1730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i="0" kern="1200">
          <a:solidFill>
            <a:srgbClr val="145D7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00250" marR="0" indent="-1714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145D7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16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276">
          <p15:clr>
            <a:srgbClr val="F26B43"/>
          </p15:clr>
        </p15:guide>
        <p15:guide id="7" pos="1920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30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86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B74356-0860-554B-B15F-DEC498738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5697" y="4720172"/>
            <a:ext cx="1005073" cy="2385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50" b="1" i="0" kern="800" spc="100" baseline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8E96C-E8E5-F947-B7E1-F9C9D6B3AF83}"/>
              </a:ext>
            </a:extLst>
          </p:cNvPr>
          <p:cNvSpPr txBox="1"/>
          <p:nvPr userDrawn="1"/>
        </p:nvSpPr>
        <p:spPr>
          <a:xfrm>
            <a:off x="457208" y="4720172"/>
            <a:ext cx="1363908" cy="23852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50" b="1" i="0" kern="1200" dirty="0" err="1">
                <a:solidFill>
                  <a:schemeClr val="accent1"/>
                </a:solidFill>
                <a:latin typeface="+mn-lt"/>
                <a:ea typeface="+mn-ea"/>
                <a:cs typeface="Calibri" panose="020F0502020204030204" pitchFamily="34" charset="0"/>
              </a:rPr>
              <a:t>colpachealth.org</a:t>
            </a:r>
            <a:endParaRPr lang="en-US" sz="950" b="1" i="0" kern="1200" dirty="0">
              <a:solidFill>
                <a:schemeClr val="accent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5E1159-B83C-884A-8D32-19D413E18A4B}"/>
              </a:ext>
            </a:extLst>
          </p:cNvPr>
          <p:cNvGrpSpPr/>
          <p:nvPr userDrawn="1"/>
        </p:nvGrpSpPr>
        <p:grpSpPr>
          <a:xfrm>
            <a:off x="-6096" y="0"/>
            <a:ext cx="9150096" cy="200025"/>
            <a:chOff x="-6422" y="0"/>
            <a:chExt cx="9150096" cy="20002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F1D573-A658-DD44-9CD3-307DB98FD8A2}"/>
                </a:ext>
              </a:extLst>
            </p:cNvPr>
            <p:cNvSpPr/>
            <p:nvPr userDrawn="1"/>
          </p:nvSpPr>
          <p:spPr>
            <a:xfrm>
              <a:off x="-6422" y="0"/>
              <a:ext cx="3054096" cy="200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633ABAB-898E-CF42-8678-AB38FE7964BB}"/>
                </a:ext>
              </a:extLst>
            </p:cNvPr>
            <p:cNvSpPr/>
            <p:nvPr userDrawn="1"/>
          </p:nvSpPr>
          <p:spPr>
            <a:xfrm>
              <a:off x="6089578" y="0"/>
              <a:ext cx="3054096" cy="200025"/>
            </a:xfrm>
            <a:prstGeom prst="rect">
              <a:avLst/>
            </a:prstGeom>
            <a:solidFill>
              <a:srgbClr val="A393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4D99C94-40AD-F140-81CB-F26844D4E787}"/>
                </a:ext>
              </a:extLst>
            </p:cNvPr>
            <p:cNvSpPr/>
            <p:nvPr userDrawn="1"/>
          </p:nvSpPr>
          <p:spPr>
            <a:xfrm>
              <a:off x="3047798" y="0"/>
              <a:ext cx="3054096" cy="200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F9815C4-C91B-024F-8868-D03474DE0BA2}"/>
              </a:ext>
            </a:extLst>
          </p:cNvPr>
          <p:cNvSpPr/>
          <p:nvPr userDrawn="1"/>
        </p:nvSpPr>
        <p:spPr>
          <a:xfrm>
            <a:off x="0" y="5058159"/>
            <a:ext cx="9144000" cy="99436"/>
          </a:xfrm>
          <a:prstGeom prst="rect">
            <a:avLst/>
          </a:prstGeom>
          <a:solidFill>
            <a:srgbClr val="DAD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02338-8B7D-5948-9B47-DAC93C062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805815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marR="0" indent="-1746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chemeClr val="accent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31825" marR="0" indent="-1746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chemeClr val="accent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087438" marR="0" indent="-1730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chemeClr val="accent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44638" marR="0" indent="-1730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00250" marR="0" indent="-1714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chemeClr val="accent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16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276">
          <p15:clr>
            <a:srgbClr val="F26B43"/>
          </p15:clr>
        </p15:guide>
        <p15:guide id="7" pos="984" userDrawn="1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E30006-D25D-F747-A134-B57A93392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743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6B9C2B57-3322-A440-838F-206E9B2C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68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45C383A-C617-EC47-BFF0-496E25EC9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3513" y="4720172"/>
            <a:ext cx="1005073" cy="2385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50" b="1" i="0" kern="800" spc="100" baseline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C6A44-3528-7B4F-BFC5-95D47B0FE535}"/>
              </a:ext>
            </a:extLst>
          </p:cNvPr>
          <p:cNvSpPr txBox="1"/>
          <p:nvPr userDrawn="1"/>
        </p:nvSpPr>
        <p:spPr>
          <a:xfrm>
            <a:off x="457208" y="4720172"/>
            <a:ext cx="1363908" cy="23852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50" b="1" i="0" kern="1200" dirty="0" err="1">
                <a:solidFill>
                  <a:schemeClr val="accent1"/>
                </a:solidFill>
                <a:latin typeface="+mn-lt"/>
                <a:ea typeface="+mn-ea"/>
                <a:cs typeface="Calibri" panose="020F0502020204030204" pitchFamily="34" charset="0"/>
              </a:rPr>
              <a:t>colpachealth.org</a:t>
            </a:r>
            <a:endParaRPr lang="en-US" sz="950" b="1" i="0" kern="1200" dirty="0">
              <a:solidFill>
                <a:schemeClr val="accent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95F94D-A610-3948-BC17-CA90E10EB5D4}"/>
              </a:ext>
            </a:extLst>
          </p:cNvPr>
          <p:cNvGrpSpPr/>
          <p:nvPr userDrawn="1"/>
        </p:nvGrpSpPr>
        <p:grpSpPr>
          <a:xfrm>
            <a:off x="-6096" y="0"/>
            <a:ext cx="9150096" cy="200025"/>
            <a:chOff x="-6422" y="0"/>
            <a:chExt cx="9150096" cy="20002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000131-BEE5-E442-929F-10CE1728C5C0}"/>
                </a:ext>
              </a:extLst>
            </p:cNvPr>
            <p:cNvSpPr/>
            <p:nvPr userDrawn="1"/>
          </p:nvSpPr>
          <p:spPr>
            <a:xfrm>
              <a:off x="-6422" y="0"/>
              <a:ext cx="3054096" cy="200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4CC382-6026-0B41-B3CC-3028874FAF77}"/>
                </a:ext>
              </a:extLst>
            </p:cNvPr>
            <p:cNvSpPr/>
            <p:nvPr userDrawn="1"/>
          </p:nvSpPr>
          <p:spPr>
            <a:xfrm>
              <a:off x="6089578" y="0"/>
              <a:ext cx="3054096" cy="200025"/>
            </a:xfrm>
            <a:prstGeom prst="rect">
              <a:avLst/>
            </a:prstGeom>
            <a:solidFill>
              <a:srgbClr val="A393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E4DD3A-8B34-DE44-83A7-9E9C145FAA85}"/>
                </a:ext>
              </a:extLst>
            </p:cNvPr>
            <p:cNvSpPr/>
            <p:nvPr userDrawn="1"/>
          </p:nvSpPr>
          <p:spPr>
            <a:xfrm>
              <a:off x="3047798" y="0"/>
              <a:ext cx="3054096" cy="200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88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705" r:id="rId3"/>
    <p:sldLayoutId id="2147483728" r:id="rId4"/>
    <p:sldLayoutId id="2147483706" r:id="rId5"/>
    <p:sldLayoutId id="2147483812" r:id="rId6"/>
    <p:sldLayoutId id="2147483708" r:id="rId7"/>
    <p:sldLayoutId id="2147483788" r:id="rId8"/>
    <p:sldLayoutId id="2147483709" r:id="rId9"/>
    <p:sldLayoutId id="2147483789" r:id="rId10"/>
    <p:sldLayoutId id="2147483710" r:id="rId11"/>
    <p:sldLayoutId id="2147483790" r:id="rId12"/>
    <p:sldLayoutId id="2147483707" r:id="rId13"/>
    <p:sldLayoutId id="2147483720" r:id="rId14"/>
    <p:sldLayoutId id="2147483722" r:id="rId15"/>
    <p:sldLayoutId id="2147483787" r:id="rId16"/>
    <p:sldLayoutId id="2147483829" r:id="rId17"/>
  </p:sldLayoutIdLst>
  <p:hf hdr="0" ftr="0" dt="0"/>
  <p:txStyles>
    <p:titleStyle>
      <a:lvl1pPr marL="0" marR="0" indent="0" algn="l" defTabSz="457200" rtl="0" eaLnBrk="1" fontAlgn="auto" latinLnBrk="0" hangingPunct="1">
        <a:lnSpc>
          <a:spcPts val="4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4000" kern="1200" noProof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marR="0" indent="-1746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31825" marR="0" indent="-1746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000" b="0" i="0" kern="1200">
          <a:solidFill>
            <a:srgbClr val="003C71"/>
          </a:solidFill>
          <a:latin typeface="+mn-lt"/>
          <a:ea typeface="+mn-ea"/>
          <a:cs typeface="+mn-cs"/>
        </a:defRPr>
      </a:lvl2pPr>
      <a:lvl3pPr marL="1087438" marR="0" indent="-1730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>
          <a:solidFill>
            <a:srgbClr val="003C7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44638" marR="0" indent="-1730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003C71"/>
          </a:solidFill>
          <a:latin typeface="+mn-lt"/>
          <a:ea typeface="+mn-ea"/>
          <a:cs typeface="+mn-cs"/>
        </a:defRPr>
      </a:lvl4pPr>
      <a:lvl5pPr marL="2000250" marR="0" indent="-1714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>
          <a:solidFill>
            <a:srgbClr val="003C7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16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892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98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101770" y="189149"/>
            <a:ext cx="3042230" cy="4959755"/>
          </a:xfrm>
          <a:prstGeom prst="rect">
            <a:avLst/>
          </a:prstGeom>
          <a:solidFill>
            <a:srgbClr val="EDE9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noFill/>
                </a:ln>
                <a:solidFill>
                  <a:srgbClr val="EBE5DC"/>
                </a:solidFill>
              </a:rPr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FB152EF-033F-024D-87BB-F62BD6CBC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2100" y="4720172"/>
            <a:ext cx="1005073" cy="2385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50" b="1" i="0" kern="800" spc="100" baseline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E9C3E-CE5C-9041-AD34-04309E4FED4A}"/>
              </a:ext>
            </a:extLst>
          </p:cNvPr>
          <p:cNvSpPr txBox="1"/>
          <p:nvPr userDrawn="1"/>
        </p:nvSpPr>
        <p:spPr>
          <a:xfrm>
            <a:off x="457208" y="4720172"/>
            <a:ext cx="1363908" cy="23852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50" b="1" i="0" kern="1200" dirty="0" err="1">
                <a:solidFill>
                  <a:schemeClr val="accent1"/>
                </a:solidFill>
                <a:latin typeface="+mn-lt"/>
                <a:ea typeface="+mn-ea"/>
                <a:cs typeface="Calibri" panose="020F0502020204030204" pitchFamily="34" charset="0"/>
              </a:rPr>
              <a:t>colpachealth.org</a:t>
            </a:r>
            <a:endParaRPr lang="en-US" sz="950" b="1" i="0" kern="1200" dirty="0">
              <a:solidFill>
                <a:schemeClr val="accent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26FA6C-B92B-2240-AE9E-3EB69976BC29}"/>
              </a:ext>
            </a:extLst>
          </p:cNvPr>
          <p:cNvGrpSpPr/>
          <p:nvPr userDrawn="1"/>
        </p:nvGrpSpPr>
        <p:grpSpPr>
          <a:xfrm>
            <a:off x="-6096" y="0"/>
            <a:ext cx="9150096" cy="200025"/>
            <a:chOff x="-6422" y="0"/>
            <a:chExt cx="9150096" cy="20002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92E046-4A68-6E4C-BB0C-C89376726341}"/>
                </a:ext>
              </a:extLst>
            </p:cNvPr>
            <p:cNvSpPr/>
            <p:nvPr userDrawn="1"/>
          </p:nvSpPr>
          <p:spPr>
            <a:xfrm>
              <a:off x="-6422" y="0"/>
              <a:ext cx="3054096" cy="200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198E62-7661-BD41-A628-FAB35C776FF9}"/>
                </a:ext>
              </a:extLst>
            </p:cNvPr>
            <p:cNvSpPr/>
            <p:nvPr userDrawn="1"/>
          </p:nvSpPr>
          <p:spPr>
            <a:xfrm>
              <a:off x="6089578" y="0"/>
              <a:ext cx="3054096" cy="200025"/>
            </a:xfrm>
            <a:prstGeom prst="rect">
              <a:avLst/>
            </a:prstGeom>
            <a:solidFill>
              <a:srgbClr val="A393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A1193F-FF21-E743-AB9C-13C5066135CC}"/>
                </a:ext>
              </a:extLst>
            </p:cNvPr>
            <p:cNvSpPr/>
            <p:nvPr userDrawn="1"/>
          </p:nvSpPr>
          <p:spPr>
            <a:xfrm>
              <a:off x="3047798" y="0"/>
              <a:ext cx="3054096" cy="200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57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0" r:id="rId2"/>
  </p:sldLayoutIdLst>
  <p:hf hdr="0" ftr="0" dt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lang="en-US" sz="40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marR="0" indent="-1746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31825" marR="0" indent="-1746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000" b="0" i="0" kern="1200">
          <a:solidFill>
            <a:srgbClr val="003C71"/>
          </a:solidFill>
          <a:latin typeface="+mn-lt"/>
          <a:ea typeface="+mn-ea"/>
          <a:cs typeface="+mn-cs"/>
        </a:defRPr>
      </a:lvl2pPr>
      <a:lvl3pPr marL="1087438" marR="0" indent="-1730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>
          <a:solidFill>
            <a:srgbClr val="003C7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44638" marR="0" indent="-1730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003C71"/>
          </a:solidFill>
          <a:latin typeface="+mn-lt"/>
          <a:ea typeface="+mn-ea"/>
          <a:cs typeface="+mn-cs"/>
        </a:defRPr>
      </a:lvl4pPr>
      <a:lvl5pPr marL="2000250" marR="0" indent="-1714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76" userDrawn="1">
          <p15:clr>
            <a:srgbClr val="F26B43"/>
          </p15:clr>
        </p15:guide>
        <p15:guide id="4" orient="horz" pos="1116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98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E914B0F-4BBC-2742-8421-F5C4502ACFCB}"/>
              </a:ext>
            </a:extLst>
          </p:cNvPr>
          <p:cNvSpPr txBox="1"/>
          <p:nvPr userDrawn="1"/>
        </p:nvSpPr>
        <p:spPr>
          <a:xfrm>
            <a:off x="457207" y="4180423"/>
            <a:ext cx="313064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endParaRPr lang="en-US" sz="1500" b="1" i="0" dirty="0">
              <a:solidFill>
                <a:srgbClr val="285C4D"/>
              </a:solidFill>
              <a:latin typeface="+mn-lt"/>
              <a:cs typeface="Calibri"/>
            </a:endParaRPr>
          </a:p>
          <a:p>
            <a:pPr>
              <a:lnSpc>
                <a:spcPts val="1650"/>
              </a:lnSpc>
            </a:pPr>
            <a:r>
              <a:rPr lang="en-US" sz="1500" b="1" i="0" dirty="0" err="1">
                <a:solidFill>
                  <a:srgbClr val="165C7D"/>
                </a:solidFill>
                <a:latin typeface="+mn-lt"/>
                <a:cs typeface="Calibri"/>
              </a:rPr>
              <a:t>colpachealth.org</a:t>
            </a:r>
            <a:endParaRPr lang="en-US" sz="1500" b="1" i="0" dirty="0">
              <a:solidFill>
                <a:srgbClr val="165C7D"/>
              </a:solidFill>
              <a:latin typeface="Calibri"/>
              <a:cs typeface="Calibri"/>
            </a:endParaRPr>
          </a:p>
          <a:p>
            <a:pPr>
              <a:lnSpc>
                <a:spcPts val="1650"/>
              </a:lnSpc>
            </a:pPr>
            <a:r>
              <a:rPr lang="en-US" sz="1500" b="0" i="0" dirty="0" err="1">
                <a:solidFill>
                  <a:srgbClr val="165C7D"/>
                </a:solidFill>
                <a:latin typeface="Calibri Light"/>
                <a:cs typeface="Calibri Light"/>
              </a:rPr>
              <a:t>facebook.com</a:t>
            </a:r>
            <a:r>
              <a:rPr lang="en-US" sz="1500" b="0" i="0" dirty="0">
                <a:solidFill>
                  <a:srgbClr val="165C7D"/>
                </a:solidFill>
                <a:latin typeface="Calibri Light"/>
                <a:cs typeface="Calibri Light"/>
              </a:rPr>
              <a:t>/</a:t>
            </a:r>
            <a:r>
              <a:rPr lang="en-US" sz="1500" b="0" i="0" dirty="0" err="1">
                <a:solidFill>
                  <a:srgbClr val="165C7D"/>
                </a:solidFill>
                <a:latin typeface="Calibri Light"/>
                <a:cs typeface="Calibri Light"/>
              </a:rPr>
              <a:t>columbiapacificcco</a:t>
            </a:r>
            <a:endParaRPr lang="en-US" sz="1500" b="0" i="0" dirty="0">
              <a:solidFill>
                <a:srgbClr val="165C7D"/>
              </a:solidFill>
              <a:latin typeface="Calibri Light"/>
              <a:cs typeface="Calibri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B0AB2-7764-A54A-8596-06F1A5D17607}"/>
              </a:ext>
            </a:extLst>
          </p:cNvPr>
          <p:cNvSpPr/>
          <p:nvPr userDrawn="1"/>
        </p:nvSpPr>
        <p:spPr>
          <a:xfrm>
            <a:off x="0" y="5058159"/>
            <a:ext cx="9144000" cy="99436"/>
          </a:xfrm>
          <a:prstGeom prst="rect">
            <a:avLst/>
          </a:prstGeom>
          <a:solidFill>
            <a:srgbClr val="DAD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863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7C3219-C30F-8448-9878-F67738E6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743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31825" marR="0" lvl="1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087438" marR="0" lvl="2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544638" marR="0" lvl="3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81F148-9032-5D48-876C-5C27D96A55CD}"/>
              </a:ext>
            </a:extLst>
          </p:cNvPr>
          <p:cNvGrpSpPr/>
          <p:nvPr userDrawn="1"/>
        </p:nvGrpSpPr>
        <p:grpSpPr>
          <a:xfrm>
            <a:off x="-6096" y="0"/>
            <a:ext cx="9150096" cy="200025"/>
            <a:chOff x="-6422" y="0"/>
            <a:chExt cx="9150096" cy="200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47FBBA-B6D0-3D46-922F-CCB1B41CA392}"/>
                </a:ext>
              </a:extLst>
            </p:cNvPr>
            <p:cNvSpPr/>
            <p:nvPr userDrawn="1"/>
          </p:nvSpPr>
          <p:spPr>
            <a:xfrm>
              <a:off x="-6422" y="0"/>
              <a:ext cx="3054096" cy="200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D7D9A1-FFB7-3640-811B-01DF8D7B6E9E}"/>
                </a:ext>
              </a:extLst>
            </p:cNvPr>
            <p:cNvSpPr/>
            <p:nvPr userDrawn="1"/>
          </p:nvSpPr>
          <p:spPr>
            <a:xfrm>
              <a:off x="6089578" y="0"/>
              <a:ext cx="3054096" cy="200025"/>
            </a:xfrm>
            <a:prstGeom prst="rect">
              <a:avLst/>
            </a:prstGeom>
            <a:solidFill>
              <a:srgbClr val="A393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442EC8-751E-9E40-958F-91D84CB82668}"/>
                </a:ext>
              </a:extLst>
            </p:cNvPr>
            <p:cNvSpPr/>
            <p:nvPr userDrawn="1"/>
          </p:nvSpPr>
          <p:spPr>
            <a:xfrm>
              <a:off x="3047798" y="0"/>
              <a:ext cx="3054096" cy="200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849BA-2512-C047-9E09-C9D6170BB5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4374" y="4141381"/>
            <a:ext cx="1479894" cy="7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p:hf hdr="0" ftr="0" dt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marR="0" indent="-1746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700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631825" marR="0" indent="-1746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7C878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087438" marR="0" indent="-1730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7C878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44638" marR="0" indent="-1730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003C71"/>
          </a:solidFill>
          <a:latin typeface="+mn-lt"/>
          <a:ea typeface="+mn-ea"/>
          <a:cs typeface="+mn-cs"/>
        </a:defRPr>
      </a:lvl4pPr>
      <a:lvl5pPr marL="2000250" marR="0" indent="-1714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7C878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16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276">
          <p15:clr>
            <a:srgbClr val="F26B43"/>
          </p15:clr>
        </p15:guide>
        <p15:guide id="7" pos="1920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303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ohapg2_dark2">
            <a:extLst>
              <a:ext uri="{FF2B5EF4-FFF2-40B4-BE49-F238E27FC236}">
                <a16:creationId xmlns:a16="http://schemas.microsoft.com/office/drawing/2014/main" id="{25E8BEAB-787F-4141-8360-E8FAD67300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84FD5613-FFB8-4C7E-9115-D5A9A98E0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797076E-B999-4F91-B4F7-49CD5B3A8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9">
            <a:extLst>
              <a:ext uri="{FF2B5EF4-FFF2-40B4-BE49-F238E27FC236}">
                <a16:creationId xmlns:a16="http://schemas.microsoft.com/office/drawing/2014/main" id="{0BFFDA16-8DFE-4D3D-BCE5-D23CDD9CA6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4457700"/>
            <a:ext cx="3505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900" dirty="0">
                <a:solidFill>
                  <a:srgbClr val="D5872D"/>
                </a:solidFill>
                <a:latin typeface="Arial" panose="020B0604020202020204" pitchFamily="34" charset="0"/>
              </a:rPr>
              <a:t>(Enter) DEPARTMENT (ALL CAPS)</a:t>
            </a:r>
            <a:br>
              <a:rPr lang="en-US" altLang="en-US" sz="900" dirty="0">
                <a:solidFill>
                  <a:srgbClr val="D5872D"/>
                </a:solidFill>
                <a:latin typeface="Arial" panose="020B0604020202020204" pitchFamily="34" charset="0"/>
              </a:rPr>
            </a:br>
            <a:r>
              <a:rPr lang="en-US" altLang="en-US" sz="900" dirty="0">
                <a:solidFill>
                  <a:srgbClr val="D5872D"/>
                </a:solidFill>
                <a:latin typeface="Arial" panose="020B0604020202020204" pitchFamily="34" charset="0"/>
              </a:rPr>
              <a:t>(Enter) Division or Office (Mixed Case)</a:t>
            </a:r>
          </a:p>
          <a:p>
            <a:pPr>
              <a:spcBef>
                <a:spcPct val="50000"/>
              </a:spcBef>
              <a:defRPr/>
            </a:pPr>
            <a:endParaRPr lang="en-US" altLang="en-US" sz="900" dirty="0">
              <a:solidFill>
                <a:srgbClr val="D5872D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8AF80B8E-1834-4F8B-8311-2DC0ED8917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85775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099D218-8054-4CC5-8792-DCB849EE19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627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0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thenationalcouncil.org/wp-content/uploads/2018/12/Peer-Support-Workers-in-EDs-Issue-Brief.pd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edc.org/sites/default/files/uploads/role_of_prevention_following_and_overdose-v02.pdf" TargetMode="Externa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EA5AC2B-9EB2-3D44-9513-54B3FC04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3247"/>
            <a:ext cx="7052553" cy="1333500"/>
          </a:xfrm>
        </p:spPr>
        <p:txBody>
          <a:bodyPr/>
          <a:lstStyle/>
          <a:p>
            <a:r>
              <a:rPr lang="en-US" dirty="0"/>
              <a:t>The Power of Lived Experience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8FE48D5-B632-8447-8D02-1BB4040B6D1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199" y="2277544"/>
            <a:ext cx="7198469" cy="1837256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Peers Can Take Your SUD Program to the Next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09CC9-CBC2-4AED-BCA5-199E70D5F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384" y="4058314"/>
            <a:ext cx="1063067" cy="8347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BDC34-442D-48DD-86A8-A271D14F3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628" y="4298093"/>
            <a:ext cx="1358861" cy="5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0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3977F8-536F-4295-B17E-5663C37EA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794757-5C0D-4275-9A91-3497F1463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338966"/>
              </p:ext>
            </p:extLst>
          </p:nvPr>
        </p:nvGraphicFramePr>
        <p:xfrm>
          <a:off x="421709" y="150312"/>
          <a:ext cx="8359036" cy="472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3A7ACAA-B3FC-4750-8803-4C8F62024FEC}"/>
              </a:ext>
            </a:extLst>
          </p:cNvPr>
          <p:cNvSpPr txBox="1"/>
          <p:nvPr/>
        </p:nvSpPr>
        <p:spPr>
          <a:xfrm>
            <a:off x="1" y="4814075"/>
            <a:ext cx="9144000" cy="325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200" b="0" i="0" kern="1200" spc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more info: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https://www.thenationalcouncil.org/wp-content/uploads/2018/12/Peer-Support-Workers-in-EDs-Issue-Brief.pdf</a:t>
            </a:r>
            <a:endParaRPr lang="en-US" sz="1200" b="0" i="0" kern="1200" spc="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757361-C87D-4222-AECF-FBA7F5765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D9C580-A15C-49DC-BC1E-CA4D6691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98" y="787896"/>
            <a:ext cx="8226424" cy="1103716"/>
          </a:xfrm>
        </p:spPr>
        <p:txBody>
          <a:bodyPr/>
          <a:lstStyle/>
          <a:p>
            <a:r>
              <a:rPr lang="en-US" dirty="0"/>
              <a:t>CBH Recovery Ally Program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35CF7D-E51E-4589-97B0-0127E14BC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154" y="2202174"/>
            <a:ext cx="5260932" cy="110371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Rose Anderson</a:t>
            </a:r>
            <a:r>
              <a:rPr lang="en-US" sz="2800" dirty="0"/>
              <a:t>, Recovery Ally</a:t>
            </a:r>
          </a:p>
          <a:p>
            <a:pPr marL="0" indent="0">
              <a:buNone/>
            </a:pPr>
            <a:r>
              <a:rPr lang="en-US" sz="2800" b="1" dirty="0"/>
              <a:t>Trista </a:t>
            </a:r>
            <a:r>
              <a:rPr lang="en-US" sz="2800" b="1" dirty="0" err="1"/>
              <a:t>Boudon</a:t>
            </a:r>
            <a:r>
              <a:rPr lang="en-US" sz="2800" dirty="0"/>
              <a:t>, Recovery Ally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2C063-C531-4A1B-B52C-B93CA0610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31" y="3200569"/>
            <a:ext cx="1935344" cy="15196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Graphic 9" descr="Lighthouse scene">
            <a:extLst>
              <a:ext uri="{FF2B5EF4-FFF2-40B4-BE49-F238E27FC236}">
                <a16:creationId xmlns:a16="http://schemas.microsoft.com/office/drawing/2014/main" id="{58215122-030F-411A-AFF4-B71511FEB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6" y="8519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DC497-0871-4F30-93A2-55A45DA1AD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00F83D-FB5B-4528-9613-F6E9E67D5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188722"/>
              </p:ext>
            </p:extLst>
          </p:nvPr>
        </p:nvGraphicFramePr>
        <p:xfrm>
          <a:off x="131523" y="171338"/>
          <a:ext cx="8880954" cy="377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5C64B7C-0544-49B3-A29B-9497E10E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4" y="218889"/>
            <a:ext cx="6163928" cy="647648"/>
          </a:xfrm>
        </p:spPr>
        <p:txBody>
          <a:bodyPr/>
          <a:lstStyle/>
          <a:p>
            <a:pPr algn="l"/>
            <a:r>
              <a:rPr lang="en-US" sz="3200" dirty="0"/>
              <a:t>Recovery Ally Program – Impact YTD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A92E80CD-92C0-484E-9597-213053A24955}"/>
              </a:ext>
            </a:extLst>
          </p:cNvPr>
          <p:cNvSpPr/>
          <p:nvPr/>
        </p:nvSpPr>
        <p:spPr>
          <a:xfrm rot="15279203">
            <a:off x="3430938" y="-325278"/>
            <a:ext cx="563671" cy="6610711"/>
          </a:xfrm>
          <a:prstGeom prst="leftBracket">
            <a:avLst/>
          </a:prstGeom>
          <a:ln w="19050">
            <a:solidFill>
              <a:schemeClr val="accent4"/>
            </a:solidFill>
            <a:prstDash val="dash"/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7FE4D-7143-4E08-ACC3-E8115B6242A0}"/>
              </a:ext>
            </a:extLst>
          </p:cNvPr>
          <p:cNvSpPr txBox="1"/>
          <p:nvPr/>
        </p:nvSpPr>
        <p:spPr>
          <a:xfrm rot="20688822">
            <a:off x="1439856" y="2851794"/>
            <a:ext cx="4773102" cy="365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400" b="1" i="0" kern="1200" spc="0" dirty="0">
                <a:solidFill>
                  <a:schemeClr val="accent4"/>
                </a:solidFill>
                <a:latin typeface="Calibri Light"/>
                <a:cs typeface="Calibri Light"/>
              </a:rPr>
              <a:t>224</a:t>
            </a:r>
            <a:r>
              <a:rPr lang="en-US" sz="2000" b="0" i="0" kern="1200" spc="0" dirty="0">
                <a:solidFill>
                  <a:schemeClr val="accent4"/>
                </a:solidFill>
                <a:latin typeface="Calibri Light"/>
                <a:cs typeface="Calibri Light"/>
              </a:rPr>
              <a:t> Clients Served through </a:t>
            </a:r>
            <a:r>
              <a:rPr lang="en-US" sz="2400" b="1" i="0" kern="1200" spc="0" dirty="0">
                <a:solidFill>
                  <a:schemeClr val="accent4"/>
                </a:solidFill>
                <a:latin typeface="Calibri Light"/>
                <a:cs typeface="Calibri Light"/>
              </a:rPr>
              <a:t>1,065</a:t>
            </a:r>
            <a:r>
              <a:rPr lang="en-US" sz="2000" b="0" i="0" kern="1200" spc="0" dirty="0">
                <a:solidFill>
                  <a:schemeClr val="accent4"/>
                </a:solidFill>
                <a:latin typeface="Calibri Light"/>
                <a:cs typeface="Calibri Light"/>
              </a:rPr>
              <a:t> Contacts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0116B-F8AC-4F92-9335-712CAD2EF5DA}"/>
              </a:ext>
            </a:extLst>
          </p:cNvPr>
          <p:cNvSpPr txBox="1"/>
          <p:nvPr/>
        </p:nvSpPr>
        <p:spPr>
          <a:xfrm>
            <a:off x="3017675" y="4100419"/>
            <a:ext cx="2756824" cy="68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400" b="1" dirty="0">
                <a:latin typeface="Calibri Light"/>
                <a:cs typeface="Calibri Light"/>
              </a:rPr>
              <a:t>108</a:t>
            </a:r>
            <a:r>
              <a:rPr lang="en-US" sz="2000" dirty="0">
                <a:latin typeface="Calibri Light"/>
                <a:cs typeface="Calibri Light"/>
              </a:rPr>
              <a:t> houseless &amp; 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000" dirty="0">
                <a:latin typeface="Calibri Light"/>
                <a:cs typeface="Calibri Light"/>
              </a:rPr>
              <a:t>struggling with addiction</a:t>
            </a:r>
            <a:endParaRPr lang="en-US" sz="2000" b="0" i="0" kern="1200" spc="0" dirty="0">
              <a:latin typeface="Calibri Light"/>
              <a:cs typeface="Calibri Light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C1D8056-5295-41F5-98F3-53DE3FFB8E8C}"/>
              </a:ext>
            </a:extLst>
          </p:cNvPr>
          <p:cNvCxnSpPr>
            <a:cxnSpLocks/>
          </p:cNvCxnSpPr>
          <p:nvPr/>
        </p:nvCxnSpPr>
        <p:spPr>
          <a:xfrm>
            <a:off x="1929158" y="3836516"/>
            <a:ext cx="1088517" cy="620085"/>
          </a:xfrm>
          <a:prstGeom prst="bentConnector3">
            <a:avLst>
              <a:gd name="adj1" fmla="val 1669"/>
            </a:avLst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9C2E39-A571-496A-A30F-5AEB3D08CB72}"/>
              </a:ext>
            </a:extLst>
          </p:cNvPr>
          <p:cNvSpPr txBox="1"/>
          <p:nvPr/>
        </p:nvSpPr>
        <p:spPr>
          <a:xfrm>
            <a:off x="6390683" y="2994150"/>
            <a:ext cx="2277955" cy="1631216"/>
          </a:xfrm>
          <a:prstGeom prst="rect">
            <a:avLst/>
          </a:prstGeom>
          <a:ln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0" kern="1200" spc="0" dirty="0">
                <a:solidFill>
                  <a:schemeClr val="accent5">
                    <a:lumMod val="50000"/>
                  </a:schemeClr>
                </a:solidFill>
                <a:latin typeface="Calibri Light"/>
                <a:cs typeface="Calibri Light"/>
              </a:rPr>
              <a:t>48</a:t>
            </a:r>
            <a:r>
              <a:rPr lang="en-US" sz="2400" b="0" i="0" kern="1200" spc="0" dirty="0">
                <a:solidFill>
                  <a:schemeClr val="accent5">
                    <a:lumMod val="50000"/>
                  </a:schemeClr>
                </a:solidFill>
                <a:latin typeface="Calibri Light"/>
                <a:cs typeface="Calibri Light"/>
              </a:rPr>
              <a:t> are now housed, sober or in treatment, and stable</a:t>
            </a:r>
          </a:p>
        </p:txBody>
      </p:sp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865DFB60-771D-4A25-93AB-CE8F587D9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5485" y="3836516"/>
            <a:ext cx="1077285" cy="1077285"/>
          </a:xfrm>
          <a:prstGeom prst="rect">
            <a:avLst/>
          </a:prstGeom>
        </p:spPr>
      </p:pic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2987C835-CE4C-4EF5-84F4-72D9FA482870}"/>
              </a:ext>
            </a:extLst>
          </p:cNvPr>
          <p:cNvCxnSpPr>
            <a:cxnSpLocks/>
            <a:stCxn id="9" idx="0"/>
          </p:cNvCxnSpPr>
          <p:nvPr/>
        </p:nvCxnSpPr>
        <p:spPr>
          <a:xfrm rot="5400000" flipH="1" flipV="1">
            <a:off x="4961796" y="2691058"/>
            <a:ext cx="843652" cy="1975070"/>
          </a:xfrm>
          <a:prstGeom prst="bentConnector2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2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BEEFB3-1245-45C4-BD7E-A30875351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C66BD8-E054-4E8B-BBB8-B01DF470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7" y="481689"/>
            <a:ext cx="8642957" cy="8579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</a:rPr>
              <a:t>SUD Related Inpatient Utilization Change - Year Over Year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Clatsop County Only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CAE24F-BAFF-40DF-B544-2DC5817F8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88475"/>
              </p:ext>
            </p:extLst>
          </p:nvPr>
        </p:nvGraphicFramePr>
        <p:xfrm>
          <a:off x="263047" y="1408736"/>
          <a:ext cx="8642957" cy="272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309">
                  <a:extLst>
                    <a:ext uri="{9D8B030D-6E8A-4147-A177-3AD203B41FA5}">
                      <a16:colId xmlns:a16="http://schemas.microsoft.com/office/drawing/2014/main" val="3417656879"/>
                    </a:ext>
                  </a:extLst>
                </a:gridCol>
                <a:gridCol w="2201579">
                  <a:extLst>
                    <a:ext uri="{9D8B030D-6E8A-4147-A177-3AD203B41FA5}">
                      <a16:colId xmlns:a16="http://schemas.microsoft.com/office/drawing/2014/main" val="2808607888"/>
                    </a:ext>
                  </a:extLst>
                </a:gridCol>
                <a:gridCol w="2201579">
                  <a:extLst>
                    <a:ext uri="{9D8B030D-6E8A-4147-A177-3AD203B41FA5}">
                      <a16:colId xmlns:a16="http://schemas.microsoft.com/office/drawing/2014/main" val="314597179"/>
                    </a:ext>
                  </a:extLst>
                </a:gridCol>
                <a:gridCol w="1201490">
                  <a:extLst>
                    <a:ext uri="{9D8B030D-6E8A-4147-A177-3AD203B41FA5}">
                      <a16:colId xmlns:a16="http://schemas.microsoft.com/office/drawing/2014/main" val="1141959690"/>
                    </a:ext>
                  </a:extLst>
                </a:gridCol>
              </a:tblGrid>
              <a:tr h="5455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July 2017 - June 2018 </a:t>
                      </a:r>
                    </a:p>
                    <a:p>
                      <a:pPr algn="ctr"/>
                      <a:r>
                        <a:rPr lang="en-US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 Admits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July 2018 – June 2019 N Admits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% </a:t>
                      </a:r>
                      <a:r>
                        <a:rPr lang="el-GR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Δ</a:t>
                      </a:r>
                      <a:endParaRPr lang="en-US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471633"/>
                  </a:ext>
                </a:extLst>
              </a:tr>
              <a:tr h="481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Cellulitis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- 41.7%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43815"/>
                  </a:ext>
                </a:extLst>
              </a:tr>
              <a:tr h="481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Septicemia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- 74.4%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61602"/>
                  </a:ext>
                </a:extLst>
              </a:tr>
              <a:tr h="481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Poisoning and Toxic Effects of Drugs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- 55.3%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96271"/>
                  </a:ext>
                </a:extLst>
              </a:tr>
              <a:tr h="481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Overall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- 60.2%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042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F5F7AC-C2AF-4595-ADB6-82E77B8CC6D1}"/>
              </a:ext>
            </a:extLst>
          </p:cNvPr>
          <p:cNvSpPr txBox="1"/>
          <p:nvPr/>
        </p:nvSpPr>
        <p:spPr>
          <a:xfrm>
            <a:off x="263047" y="4314219"/>
            <a:ext cx="640323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b="0" i="0" kern="1200" spc="0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Clatsop County has seen a </a:t>
            </a:r>
            <a:r>
              <a:rPr lang="en-US" sz="2000" b="1" i="0" kern="1200" spc="0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60.2% decrease </a:t>
            </a:r>
            <a:r>
              <a:rPr lang="en-US" b="0" i="0" kern="1200" spc="0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in IP admits for SUD-related issues, of which all originate in the emergency department</a:t>
            </a:r>
          </a:p>
        </p:txBody>
      </p:sp>
    </p:spTree>
    <p:extLst>
      <p:ext uri="{BB962C8B-B14F-4D97-AF65-F5344CB8AC3E}">
        <p14:creationId xmlns:p14="http://schemas.microsoft.com/office/powerpoint/2010/main" val="383838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491CA-18C1-451F-9FC7-D8A1F7D9A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430593-4ECE-4030-ABA5-A53E1A75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338" y="1363771"/>
            <a:ext cx="3219191" cy="1333499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Questions?</a:t>
            </a:r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F66F28AC-BB6C-49B2-B591-063BAB29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6821" y="1868594"/>
            <a:ext cx="1125517" cy="11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88D225-322D-4006-AB0E-EE07F88AD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6F0ABA-D64D-4555-9A07-32BC4E8C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38152"/>
            <a:ext cx="6155268" cy="92812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68679F-79A3-4542-B4F6-0B330CDC9F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96539" y="2095950"/>
            <a:ext cx="3739020" cy="1253369"/>
          </a:xfrm>
        </p:spPr>
        <p:txBody>
          <a:bodyPr/>
          <a:lstStyle/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Samantha Byers, MPA</a:t>
            </a:r>
          </a:p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Opioid Rapid Response </a:t>
            </a:r>
          </a:p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Project Coordinator</a:t>
            </a:r>
          </a:p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OHA Health Systems Division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D91C043-CC8E-4D66-8C3B-F481ABBDC0A1}"/>
              </a:ext>
            </a:extLst>
          </p:cNvPr>
          <p:cNvSpPr txBox="1">
            <a:spLocks/>
          </p:cNvSpPr>
          <p:nvPr/>
        </p:nvSpPr>
        <p:spPr>
          <a:xfrm>
            <a:off x="3078271" y="2193687"/>
            <a:ext cx="3237979" cy="928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b="0" i="0" kern="120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>
                <a:solidFill>
                  <a:srgbClr val="003C7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>
                <a:solidFill>
                  <a:srgbClr val="003C7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Keshia Bigler, MPH</a:t>
            </a:r>
          </a:p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Population Health Portfolio Manager</a:t>
            </a:r>
          </a:p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Columbia Pacific CCO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C0FA223-0FB7-4065-A4D9-EFB4089C949D}"/>
              </a:ext>
            </a:extLst>
          </p:cNvPr>
          <p:cNvSpPr txBox="1">
            <a:spLocks/>
          </p:cNvSpPr>
          <p:nvPr/>
        </p:nvSpPr>
        <p:spPr>
          <a:xfrm>
            <a:off x="6583888" y="1727286"/>
            <a:ext cx="2336105" cy="1990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1825" marR="0" indent="-1746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b="0" i="0" kern="120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2pPr>
            <a:lvl3pPr marL="10874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>
                <a:solidFill>
                  <a:srgbClr val="003C7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54463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400" b="0" i="0" kern="1200">
                <a:solidFill>
                  <a:srgbClr val="003C7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Rose Anderson</a:t>
            </a:r>
          </a:p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Recovery Ally</a:t>
            </a:r>
          </a:p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Clatsop Behavioral Health</a:t>
            </a:r>
          </a:p>
          <a:p>
            <a:endParaRPr lang="en-US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Trista </a:t>
            </a:r>
            <a:r>
              <a:rPr lang="en-US" alt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Boudon</a:t>
            </a:r>
            <a:endParaRPr lang="en-US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Recovery Ally</a:t>
            </a:r>
          </a:p>
          <a:p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Clatsop Behavioral Health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83BCB4-FC80-45C2-93E9-1C1B28DC4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1" y="3539816"/>
            <a:ext cx="1358861" cy="59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4B25A4-E2A5-4967-AD8B-E7D122E4F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359" y="3279047"/>
            <a:ext cx="1730971" cy="1049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8AB7AD-4DD5-4DA9-9EC5-1485C86EB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148" y="3792639"/>
            <a:ext cx="1063067" cy="8347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5407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3F619BF-4150-49C5-8788-052F1CFC94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PRIME</a:t>
            </a:r>
            <a:br>
              <a:rPr lang="en-US" altLang="en-US"/>
            </a:br>
            <a:r>
              <a:rPr lang="en-US" altLang="en-US"/>
              <a:t>(</a:t>
            </a:r>
            <a:r>
              <a:rPr lang="en-US" altLang="en-US" sz="2100" i="1"/>
              <a:t>Peer Recovery In Medical Environments</a:t>
            </a:r>
            <a:r>
              <a:rPr lang="en-US" altLang="en-US" sz="2100"/>
              <a:t>)</a:t>
            </a:r>
            <a:br>
              <a:rPr lang="en-US" altLang="en-US"/>
            </a:br>
            <a:r>
              <a:rPr lang="en-US" altLang="en-US"/>
              <a:t>HB4143 Pilot and Expansion Projects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BF4C06-1E85-44F9-848F-12D377841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Samantha Byers, MPA</a:t>
            </a:r>
          </a:p>
          <a:p>
            <a:pPr eaLnBrk="1" hangingPunct="1"/>
            <a:r>
              <a:rPr lang="en-US" altLang="en-US" dirty="0"/>
              <a:t>Opioid Rapid Response Project Coordinator</a:t>
            </a:r>
          </a:p>
          <a:p>
            <a:pPr eaLnBrk="1" hangingPunct="1"/>
            <a:r>
              <a:rPr lang="en-US" altLang="en-US" dirty="0"/>
              <a:t>OHA Health Systems Division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A63345F-9F75-4102-A094-2048FAB24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572000"/>
            <a:ext cx="21717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900">
                <a:solidFill>
                  <a:srgbClr val="005595"/>
                </a:solidFill>
              </a:rPr>
              <a:t>(Enter) DEPARTMENT (ALL CAPS)</a:t>
            </a:r>
            <a:br>
              <a:rPr lang="en-US" altLang="en-US" sz="900">
                <a:solidFill>
                  <a:srgbClr val="005595"/>
                </a:solidFill>
              </a:rPr>
            </a:br>
            <a:r>
              <a:rPr lang="en-US" altLang="en-US" sz="900">
                <a:solidFill>
                  <a:srgbClr val="005595"/>
                </a:solidFill>
              </a:rPr>
              <a:t>(Enter) Division or Office (Mixed Case)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900">
              <a:solidFill>
                <a:srgbClr val="00559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A743-D8F1-4C82-B429-6A6D39BFA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68D61E-D1FE-4DB2-9CAB-ED8B1E4D8A48}" type="slidenum">
              <a:rPr lang="en-US" altLang="en-US">
                <a:solidFill>
                  <a:srgbClr val="FFFFFF"/>
                </a:solidFill>
                <a:latin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7688801-4ED4-4221-A573-95F66167B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HB4143 Pilot Project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54AC24B-5310-481B-9E77-B59FD3094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2017 Legislative Session</a:t>
            </a:r>
          </a:p>
          <a:p>
            <a:pPr eaLnBrk="1" hangingPunct="1"/>
            <a:r>
              <a:rPr lang="en-US" altLang="en-US"/>
              <a:t>Reduce overdoses by placing recovery peers in emergency room departments</a:t>
            </a:r>
          </a:p>
          <a:p>
            <a:pPr lvl="1" eaLnBrk="1" hangingPunct="1"/>
            <a:r>
              <a:rPr lang="en-US" altLang="en-US"/>
              <a:t>Impacted by work in Rhode Island and Massachusetts</a:t>
            </a:r>
          </a:p>
          <a:p>
            <a:pPr eaLnBrk="1" hangingPunct="1"/>
            <a:r>
              <a:rPr lang="en-US" altLang="en-US"/>
              <a:t>Evaluate the benefit of peers in the emergency room department</a:t>
            </a:r>
          </a:p>
          <a:p>
            <a:pPr eaLnBrk="1" hangingPunct="1"/>
            <a:r>
              <a:rPr lang="en-US" altLang="en-US"/>
              <a:t>Legislature assigned the counties</a:t>
            </a:r>
          </a:p>
          <a:p>
            <a:pPr lvl="1" eaLnBrk="1" hangingPunct="1"/>
            <a:r>
              <a:rPr lang="en-US" altLang="en-US"/>
              <a:t>Multnomah</a:t>
            </a:r>
          </a:p>
          <a:p>
            <a:pPr lvl="1" eaLnBrk="1" hangingPunct="1"/>
            <a:r>
              <a:rPr lang="en-US" altLang="en-US"/>
              <a:t>Marion</a:t>
            </a:r>
          </a:p>
          <a:p>
            <a:pPr lvl="1" eaLnBrk="1" hangingPunct="1"/>
            <a:r>
              <a:rPr lang="en-US" altLang="en-US"/>
              <a:t>Jackson</a:t>
            </a:r>
          </a:p>
          <a:p>
            <a:pPr lvl="1" eaLnBrk="1" hangingPunct="1"/>
            <a:r>
              <a:rPr lang="en-US" altLang="en-US"/>
              <a:t>Coos</a:t>
            </a:r>
          </a:p>
        </p:txBody>
      </p:sp>
      <p:sp>
        <p:nvSpPr>
          <p:cNvPr id="7173" name="Rectangle 1">
            <a:extLst>
              <a:ext uri="{FF2B5EF4-FFF2-40B4-BE49-F238E27FC236}">
                <a16:creationId xmlns:a16="http://schemas.microsoft.com/office/drawing/2014/main" id="{9A97718A-CEC7-4E12-8EFB-FBB540C17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514850"/>
            <a:ext cx="2000250" cy="285750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B8F9565-981D-44F1-B4BD-D3BB4175D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HB4143 Pilot Project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2DB0591-319C-4155-A9D8-DB69793E93F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Multnomah</a:t>
            </a:r>
          </a:p>
          <a:p>
            <a:pPr lvl="1"/>
            <a:r>
              <a:rPr lang="en-US" altLang="en-US"/>
              <a:t>Legacy Emanuel Inpatient</a:t>
            </a:r>
          </a:p>
          <a:p>
            <a:pPr lvl="2"/>
            <a:r>
              <a:rPr lang="en-US" altLang="en-US"/>
              <a:t>Scheduled time</a:t>
            </a:r>
          </a:p>
          <a:p>
            <a:pPr lvl="2"/>
            <a:r>
              <a:rPr lang="en-US" altLang="en-US"/>
              <a:t>Part of rounds</a:t>
            </a:r>
          </a:p>
          <a:p>
            <a:pPr lvl="1"/>
            <a:r>
              <a:rPr lang="en-US" altLang="en-US"/>
              <a:t>MultCo Jail</a:t>
            </a:r>
          </a:p>
          <a:p>
            <a:pPr lvl="2"/>
            <a:r>
              <a:rPr lang="en-US" altLang="en-US"/>
              <a:t>Booking</a:t>
            </a:r>
          </a:p>
          <a:p>
            <a:r>
              <a:rPr lang="en-US" altLang="en-US"/>
              <a:t>Coos </a:t>
            </a:r>
          </a:p>
          <a:p>
            <a:pPr lvl="1"/>
            <a:r>
              <a:rPr lang="en-US" altLang="en-US"/>
              <a:t>Team of peers respond to hospital as needed</a:t>
            </a:r>
          </a:p>
          <a:p>
            <a:pPr lvl="1"/>
            <a:r>
              <a:rPr lang="en-US" altLang="en-US"/>
              <a:t>Inpatient unit</a:t>
            </a:r>
          </a:p>
          <a:p>
            <a:pPr lvl="1"/>
            <a:r>
              <a:rPr lang="en-US" altLang="en-US"/>
              <a:t>Peers are a community resource</a:t>
            </a:r>
          </a:p>
        </p:txBody>
      </p:sp>
      <p:sp>
        <p:nvSpPr>
          <p:cNvPr id="8196" name="Content Placeholder 3">
            <a:extLst>
              <a:ext uri="{FF2B5EF4-FFF2-40B4-BE49-F238E27FC236}">
                <a16:creationId xmlns:a16="http://schemas.microsoft.com/office/drawing/2014/main" id="{8E304D7C-1343-4D06-AF5B-6CA4CF7804D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Marion</a:t>
            </a:r>
          </a:p>
          <a:p>
            <a:pPr lvl="1"/>
            <a:r>
              <a:rPr lang="en-US" altLang="en-US"/>
              <a:t>Salem Health</a:t>
            </a:r>
          </a:p>
          <a:p>
            <a:pPr lvl="1"/>
            <a:r>
              <a:rPr lang="en-US" altLang="en-US"/>
              <a:t>Respond to hospital calls</a:t>
            </a:r>
          </a:p>
          <a:p>
            <a:r>
              <a:rPr lang="en-US" altLang="en-US"/>
              <a:t>Jackson</a:t>
            </a:r>
          </a:p>
          <a:p>
            <a:pPr lvl="1"/>
            <a:r>
              <a:rPr lang="en-US" altLang="en-US"/>
              <a:t>24/7 response </a:t>
            </a:r>
          </a:p>
          <a:p>
            <a:pPr lvl="1"/>
            <a:r>
              <a:rPr lang="en-US" altLang="en-US"/>
              <a:t>Peers part of mobile crisis team</a:t>
            </a:r>
          </a:p>
          <a:p>
            <a:pPr lvl="1"/>
            <a:r>
              <a:rPr lang="en-US" altLang="en-US"/>
              <a:t>Peer assigned to newly forming MAT jail dorm</a:t>
            </a:r>
          </a:p>
          <a:p>
            <a:pPr lvl="1"/>
            <a:r>
              <a:rPr lang="en-US" altLang="en-US"/>
              <a:t>Peers are a community resource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1B9CC-8266-4304-8AB2-0E33AE9F6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3E8294D-1349-4DB1-B8BD-62B0C3C35725}" type="slidenum">
              <a:rPr lang="en-US" altLang="en-US">
                <a:solidFill>
                  <a:srgbClr val="FFFFFF"/>
                </a:solidFill>
                <a:latin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5874D40D-ADF5-4B0F-A12F-144EF559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514850"/>
            <a:ext cx="2000250" cy="285750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A743-D8F1-4C82-B429-6A6D39BFA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4FE7C79-7E91-4DDB-B635-9D6D6BAE92A6}" type="slidenum">
              <a:rPr lang="en-US" altLang="en-US">
                <a:solidFill>
                  <a:srgbClr val="FFFFFF"/>
                </a:solidFill>
                <a:latin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00726F5-F8BB-4940-B16C-A833CFD04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HB4143 Expansion Project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A55DE2B-E13A-4139-9323-D0DFB2642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 Opioid Response funding (SOR)</a:t>
            </a:r>
          </a:p>
          <a:p>
            <a:pPr eaLnBrk="1" hangingPunct="1"/>
            <a:r>
              <a:rPr lang="en-US" altLang="en-US"/>
              <a:t>Same framework as pilot project.  Flexibility in response to primary care, urgent care, county health clinics</a:t>
            </a:r>
          </a:p>
          <a:p>
            <a:pPr eaLnBrk="1" hangingPunct="1"/>
            <a:r>
              <a:rPr lang="en-US" altLang="en-US"/>
              <a:t>14 Counties:</a:t>
            </a:r>
          </a:p>
          <a:p>
            <a:pPr lvl="1" eaLnBrk="1" hangingPunct="1"/>
            <a:r>
              <a:rPr lang="en-US" altLang="en-US"/>
              <a:t>Columbia, Clatsop, Tillamook, Lincoln, Klamath, Josephine, Douglas, Lane, Deschutes, Morrow, Umatilla, Wallowa, Malheur and Baker</a:t>
            </a:r>
          </a:p>
        </p:txBody>
      </p:sp>
      <p:sp>
        <p:nvSpPr>
          <p:cNvPr id="9221" name="Rectangle 1">
            <a:extLst>
              <a:ext uri="{FF2B5EF4-FFF2-40B4-BE49-F238E27FC236}">
                <a16:creationId xmlns:a16="http://schemas.microsoft.com/office/drawing/2014/main" id="{08F4FFBE-01BD-4F20-B3DB-D4070AE75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400550"/>
            <a:ext cx="2000250" cy="456010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A743-D8F1-4C82-B429-6A6D39BFA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9A5670-58A2-4054-92BE-D7EF86A26FCB}" type="slidenum">
              <a:rPr lang="en-US" altLang="en-US">
                <a:solidFill>
                  <a:srgbClr val="FFFFFF"/>
                </a:solidFill>
                <a:latin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4498707-9B1F-4168-9836-296DB9813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100"/>
              <a:t>HB4143 Expansion and Hep C Collaboration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A760EC3-8AEE-4C73-B9F4-2373BFD42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CDC grant </a:t>
            </a:r>
          </a:p>
          <a:p>
            <a:pPr eaLnBrk="1" hangingPunct="1"/>
            <a:r>
              <a:rPr lang="en-US" altLang="en-US"/>
              <a:t>Screen and treat as many individuals for Hepatitis C within 1 year</a:t>
            </a:r>
          </a:p>
          <a:p>
            <a:pPr eaLnBrk="1" hangingPunct="1"/>
            <a:r>
              <a:rPr lang="en-US" altLang="en-US"/>
              <a:t>September 2019-September 2020</a:t>
            </a:r>
          </a:p>
          <a:p>
            <a:pPr eaLnBrk="1" hangingPunct="1"/>
            <a:r>
              <a:rPr lang="en-US" altLang="en-US"/>
              <a:t>Three counties:  Klamath, Umatilla, Malheur</a:t>
            </a:r>
          </a:p>
          <a:p>
            <a:pPr eaLnBrk="1" hangingPunct="1"/>
            <a:r>
              <a:rPr lang="en-US" altLang="en-US"/>
              <a:t>Applies Syndemic Theory</a:t>
            </a:r>
          </a:p>
          <a:p>
            <a:pPr lvl="1" eaLnBrk="1" hangingPunct="1"/>
            <a:r>
              <a:rPr lang="en-US" altLang="en-US"/>
              <a:t>Prevention and treatment of infectious disease begins with addressing SUDs</a:t>
            </a:r>
          </a:p>
          <a:p>
            <a:pPr lvl="1" eaLnBrk="1" hangingPunct="1"/>
            <a:r>
              <a:rPr lang="en-US" altLang="en-US"/>
              <a:t>Support health care needs of individuals who use drugs with needles</a:t>
            </a:r>
          </a:p>
          <a:p>
            <a:pPr lvl="1" eaLnBrk="1" hangingPunct="1"/>
            <a:r>
              <a:rPr lang="en-US" altLang="en-US"/>
              <a:t>Engage individuals with choice:  Hep C treatment, SUDs treatment, harm reduction education </a:t>
            </a:r>
          </a:p>
          <a:p>
            <a:pPr lvl="2" eaLnBrk="1" hangingPunct="1"/>
            <a:r>
              <a:rPr lang="en-US" altLang="en-US"/>
              <a:t>Not transactionable:  treatment for Hep C regardless of engagement in SUDs treatment and visa versa</a:t>
            </a:r>
          </a:p>
        </p:txBody>
      </p:sp>
      <p:sp>
        <p:nvSpPr>
          <p:cNvPr id="10245" name="Rectangle 1">
            <a:extLst>
              <a:ext uri="{FF2B5EF4-FFF2-40B4-BE49-F238E27FC236}">
                <a16:creationId xmlns:a16="http://schemas.microsoft.com/office/drawing/2014/main" id="{E1C78729-2E1E-4624-B2A7-BE82EF0E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457700"/>
            <a:ext cx="2000250" cy="342900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A743-D8F1-4C82-B429-6A6D39BFA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2621D53-CCB3-4383-B5A2-77DE653C5613}" type="slidenum">
              <a:rPr lang="en-US" altLang="en-US">
                <a:solidFill>
                  <a:srgbClr val="FFFFFF"/>
                </a:solidFill>
                <a:latin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5F7AD49-F405-48CA-A1C5-6D58D4603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100"/>
              <a:t>HB4143 Expansion and Hep C Collaboration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BEEE68C-C799-4C41-A1F0-630042611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Train 4143 peers and Hep C peer on both interventions</a:t>
            </a:r>
          </a:p>
          <a:p>
            <a:pPr eaLnBrk="1" hangingPunct="1"/>
            <a:r>
              <a:rPr lang="en-US" altLang="en-US"/>
              <a:t>No wrong door for services</a:t>
            </a:r>
          </a:p>
          <a:p>
            <a:pPr eaLnBrk="1" hangingPunct="1"/>
            <a:r>
              <a:rPr lang="en-US" altLang="en-US"/>
              <a:t>No wrong choice for engagement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Evaluation</a:t>
            </a:r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id="{2118D841-0663-47C3-8500-26C6C1038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457700"/>
            <a:ext cx="2057400" cy="34290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B9859-AF6B-4B67-80F5-8C252EC57D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8213711-BDF5-4929-80B0-028829DF13C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FDD1B1-3CE4-474A-ACF2-ED3EC9C9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AC254D-C2CC-44C7-B53D-944502BCE0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892300"/>
            <a:ext cx="4205656" cy="24814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Innovative Models of Integrating Peers into SUD Programs</a:t>
            </a:r>
          </a:p>
        </p:txBody>
      </p:sp>
      <p:pic>
        <p:nvPicPr>
          <p:cNvPr id="11" name="Graphic 10" descr="Group success">
            <a:extLst>
              <a:ext uri="{FF2B5EF4-FFF2-40B4-BE49-F238E27FC236}">
                <a16:creationId xmlns:a16="http://schemas.microsoft.com/office/drawing/2014/main" id="{0104D2CF-DDDF-4726-917F-D4273974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2767" y="1783011"/>
            <a:ext cx="2260947" cy="22609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DE76CB-F449-4406-81FF-88C5F6568AEE}"/>
              </a:ext>
            </a:extLst>
          </p:cNvPr>
          <p:cNvSpPr txBox="1"/>
          <p:nvPr/>
        </p:nvSpPr>
        <p:spPr>
          <a:xfrm>
            <a:off x="457200" y="3275406"/>
            <a:ext cx="3200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Keshia Bigler, MPH</a:t>
            </a:r>
          </a:p>
          <a:p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Population Health Portfolio Manager</a:t>
            </a:r>
          </a:p>
          <a:p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Columbia Pacific CCO, Care Oregon</a:t>
            </a:r>
          </a:p>
        </p:txBody>
      </p:sp>
    </p:spTree>
    <p:extLst>
      <p:ext uri="{BB962C8B-B14F-4D97-AF65-F5344CB8AC3E}">
        <p14:creationId xmlns:p14="http://schemas.microsoft.com/office/powerpoint/2010/main" val="310883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A7F42-A43B-45C3-9925-585299277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520AE-04E5-4ED0-ABD6-DEF10D1E392D}"/>
              </a:ext>
            </a:extLst>
          </p:cNvPr>
          <p:cNvSpPr txBox="1"/>
          <p:nvPr/>
        </p:nvSpPr>
        <p:spPr>
          <a:xfrm>
            <a:off x="240376" y="4822339"/>
            <a:ext cx="7511287" cy="3253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200" b="0" i="0" kern="1200" spc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more info: </a:t>
            </a:r>
            <a:r>
              <a:rPr lang="en-US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https://www.edc.org/sites/default/files/uploads/role_of_prevention_following_and_overdose-v02.pdf</a:t>
            </a:r>
            <a:endParaRPr lang="en-US" sz="1200" b="0" i="0" kern="1200" spc="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EBF0B69-A3E5-4B91-97BF-F6155B8C1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309736"/>
              </p:ext>
            </p:extLst>
          </p:nvPr>
        </p:nvGraphicFramePr>
        <p:xfrm>
          <a:off x="150778" y="50105"/>
          <a:ext cx="8842443" cy="483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4194051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page (Option One) Master">
  <a:themeElements>
    <a:clrScheme name="CPCCO Theme Colors">
      <a:dk1>
        <a:srgbClr val="009681"/>
      </a:dk1>
      <a:lt1>
        <a:srgbClr val="FFFFFF"/>
      </a:lt1>
      <a:dk2>
        <a:srgbClr val="155B7C"/>
      </a:dk2>
      <a:lt2>
        <a:srgbClr val="FFFFFF"/>
      </a:lt2>
      <a:accent1>
        <a:srgbClr val="165C7D"/>
      </a:accent1>
      <a:accent2>
        <a:srgbClr val="009781"/>
      </a:accent2>
      <a:accent3>
        <a:srgbClr val="A29282"/>
      </a:accent3>
      <a:accent4>
        <a:srgbClr val="E09600"/>
      </a:accent4>
      <a:accent5>
        <a:srgbClr val="7BAFD3"/>
      </a:accent5>
      <a:accent6>
        <a:srgbClr val="91D6AC"/>
      </a:accent6>
      <a:hlink>
        <a:srgbClr val="003B70"/>
      </a:hlink>
      <a:folHlink>
        <a:srgbClr val="00A7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 Section header">
  <a:themeElements>
    <a:clrScheme name="CPCCO Theme Colors">
      <a:dk1>
        <a:srgbClr val="009681"/>
      </a:dk1>
      <a:lt1>
        <a:srgbClr val="FFFFFF"/>
      </a:lt1>
      <a:dk2>
        <a:srgbClr val="155B7C"/>
      </a:dk2>
      <a:lt2>
        <a:srgbClr val="FFFFFF"/>
      </a:lt2>
      <a:accent1>
        <a:srgbClr val="165C7D"/>
      </a:accent1>
      <a:accent2>
        <a:srgbClr val="009781"/>
      </a:accent2>
      <a:accent3>
        <a:srgbClr val="A29282"/>
      </a:accent3>
      <a:accent4>
        <a:srgbClr val="E09600"/>
      </a:accent4>
      <a:accent5>
        <a:srgbClr val="7BAFD3"/>
      </a:accent5>
      <a:accent6>
        <a:srgbClr val="91D6AC"/>
      </a:accent6>
      <a:hlink>
        <a:srgbClr val="003B70"/>
      </a:hlink>
      <a:folHlink>
        <a:srgbClr val="00A7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 Master">
  <a:themeElements>
    <a:clrScheme name="CPCCO Theme Colors">
      <a:dk1>
        <a:srgbClr val="009681"/>
      </a:dk1>
      <a:lt1>
        <a:srgbClr val="FFFFFF"/>
      </a:lt1>
      <a:dk2>
        <a:srgbClr val="155B7C"/>
      </a:dk2>
      <a:lt2>
        <a:srgbClr val="FFFFFF"/>
      </a:lt2>
      <a:accent1>
        <a:srgbClr val="165C7D"/>
      </a:accent1>
      <a:accent2>
        <a:srgbClr val="009781"/>
      </a:accent2>
      <a:accent3>
        <a:srgbClr val="A29282"/>
      </a:accent3>
      <a:accent4>
        <a:srgbClr val="E09600"/>
      </a:accent4>
      <a:accent5>
        <a:srgbClr val="7BAFD3"/>
      </a:accent5>
      <a:accent6>
        <a:srgbClr val="91D6AC"/>
      </a:accent6>
      <a:hlink>
        <a:srgbClr val="003B70"/>
      </a:hlink>
      <a:folHlink>
        <a:srgbClr val="00A7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000"/>
          </a:lnSpc>
          <a:spcAft>
            <a:spcPts val="600"/>
          </a:spcAft>
          <a:defRPr sz="1400" b="0" i="0" kern="1200" spc="0" dirty="0" err="1" smtClean="0">
            <a:solidFill>
              <a:schemeClr val="tx1">
                <a:lumMod val="85000"/>
                <a:lumOff val="15000"/>
              </a:schemeClr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Body Master 2: Sidebar">
  <a:themeElements>
    <a:clrScheme name="CPCCO Theme Colors">
      <a:dk1>
        <a:srgbClr val="009681"/>
      </a:dk1>
      <a:lt1>
        <a:srgbClr val="FFFFFF"/>
      </a:lt1>
      <a:dk2>
        <a:srgbClr val="155B7C"/>
      </a:dk2>
      <a:lt2>
        <a:srgbClr val="FFFFFF"/>
      </a:lt2>
      <a:accent1>
        <a:srgbClr val="165C7D"/>
      </a:accent1>
      <a:accent2>
        <a:srgbClr val="009781"/>
      </a:accent2>
      <a:accent3>
        <a:srgbClr val="A29282"/>
      </a:accent3>
      <a:accent4>
        <a:srgbClr val="E09600"/>
      </a:accent4>
      <a:accent5>
        <a:srgbClr val="7BAFD3"/>
      </a:accent5>
      <a:accent6>
        <a:srgbClr val="91D6AC"/>
      </a:accent6>
      <a:hlink>
        <a:srgbClr val="003B70"/>
      </a:hlink>
      <a:folHlink>
        <a:srgbClr val="00A7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000"/>
          </a:lnSpc>
          <a:spcAft>
            <a:spcPts val="600"/>
          </a:spcAft>
          <a:defRPr sz="1400" b="0" i="0" kern="1200" spc="0" dirty="0" err="1" smtClean="0">
            <a:solidFill>
              <a:schemeClr val="tx1">
                <a:lumMod val="85000"/>
                <a:lumOff val="15000"/>
              </a:schemeClr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Master Closing page">
  <a:themeElements>
    <a:clrScheme name="CPCCO Theme Colors">
      <a:dk1>
        <a:srgbClr val="009681"/>
      </a:dk1>
      <a:lt1>
        <a:srgbClr val="FFFFFF"/>
      </a:lt1>
      <a:dk2>
        <a:srgbClr val="155B7C"/>
      </a:dk2>
      <a:lt2>
        <a:srgbClr val="FFFFFF"/>
      </a:lt2>
      <a:accent1>
        <a:srgbClr val="165C7D"/>
      </a:accent1>
      <a:accent2>
        <a:srgbClr val="009781"/>
      </a:accent2>
      <a:accent3>
        <a:srgbClr val="A29282"/>
      </a:accent3>
      <a:accent4>
        <a:srgbClr val="E09600"/>
      </a:accent4>
      <a:accent5>
        <a:srgbClr val="7BAFD3"/>
      </a:accent5>
      <a:accent6>
        <a:srgbClr val="91D6AC"/>
      </a:accent6>
      <a:hlink>
        <a:srgbClr val="003B70"/>
      </a:hlink>
      <a:folHlink>
        <a:srgbClr val="00A7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E97A04DEF1441B2CB7661D414E164" ma:contentTypeVersion="1" ma:contentTypeDescription="Create a new document." ma:contentTypeScope="" ma:versionID="4a536e2a8444408fe5170a2b969ba5e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36D8E1-48BF-479F-8357-518693BC8932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8DA95A4-C733-4A71-B9B4-1E5C97A5D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3F3278-E8C6-462C-82FE-E555D7082A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10464</TotalTime>
  <Words>892</Words>
  <Application>Microsoft Office PowerPoint</Application>
  <PresentationFormat>On-screen Show (16:9)</PresentationFormat>
  <Paragraphs>164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Times</vt:lpstr>
      <vt:lpstr>Arial</vt:lpstr>
      <vt:lpstr>Calibri Light</vt:lpstr>
      <vt:lpstr>Calibri</vt:lpstr>
      <vt:lpstr>1_Title page (Option One) Master</vt:lpstr>
      <vt:lpstr>Master Section header</vt:lpstr>
      <vt:lpstr>Body Master</vt:lpstr>
      <vt:lpstr>Body Master 2: Sidebar</vt:lpstr>
      <vt:lpstr>Master Closing page</vt:lpstr>
      <vt:lpstr>Custom Design</vt:lpstr>
      <vt:lpstr>The Power of Lived Experience</vt:lpstr>
      <vt:lpstr>PRIME (Peer Recovery In Medical Environments) HB4143 Pilot and Expansion Projects</vt:lpstr>
      <vt:lpstr>HB4143 Pilot Project</vt:lpstr>
      <vt:lpstr>HB4143 Pilot Project</vt:lpstr>
      <vt:lpstr>HB4143 Expansion Project</vt:lpstr>
      <vt:lpstr>HB4143 Expansion and Hep C Collaboration</vt:lpstr>
      <vt:lpstr>HB4143 Expansion and Hep C Collaboration</vt:lpstr>
      <vt:lpstr>Best Practices</vt:lpstr>
      <vt:lpstr>PowerPoint Presentation</vt:lpstr>
      <vt:lpstr>PowerPoint Presentation</vt:lpstr>
      <vt:lpstr>CBH Recovery Ally Program</vt:lpstr>
      <vt:lpstr>Recovery Ally Program – Impact YTD</vt:lpstr>
      <vt:lpstr>SUD Related Inpatient Utilization Change - Year Over Year Clatsop County Only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Hannon</dc:creator>
  <cp:lastModifiedBy>Maranda Varsik</cp:lastModifiedBy>
  <cp:revision>363</cp:revision>
  <cp:lastPrinted>2019-01-18T19:31:41Z</cp:lastPrinted>
  <dcterms:created xsi:type="dcterms:W3CDTF">2018-11-28T20:26:12Z</dcterms:created>
  <dcterms:modified xsi:type="dcterms:W3CDTF">2019-10-10T21:20:04Z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0x01010093AE97A04DEF1441B2CB7661D414E164</vt:lpwstr>
  </property>
</Properties>
</file>