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80" r:id="rId2"/>
    <p:sldMasterId id="2147483671" r:id="rId3"/>
  </p:sldMasterIdLst>
  <p:notesMasterIdLst>
    <p:notesMasterId r:id="rId35"/>
  </p:notesMasterIdLst>
  <p:handoutMasterIdLst>
    <p:handoutMasterId r:id="rId36"/>
  </p:handoutMasterIdLst>
  <p:sldIdLst>
    <p:sldId id="279" r:id="rId4"/>
    <p:sldId id="1247" r:id="rId5"/>
    <p:sldId id="1233" r:id="rId6"/>
    <p:sldId id="1251" r:id="rId7"/>
    <p:sldId id="1252" r:id="rId8"/>
    <p:sldId id="1253" r:id="rId9"/>
    <p:sldId id="1235" r:id="rId10"/>
    <p:sldId id="1277" r:id="rId11"/>
    <p:sldId id="1286" r:id="rId12"/>
    <p:sldId id="1278" r:id="rId13"/>
    <p:sldId id="1285" r:id="rId14"/>
    <p:sldId id="1287" r:id="rId15"/>
    <p:sldId id="1262" r:id="rId16"/>
    <p:sldId id="1280" r:id="rId17"/>
    <p:sldId id="1288" r:id="rId18"/>
    <p:sldId id="1289" r:id="rId19"/>
    <p:sldId id="1290" r:id="rId20"/>
    <p:sldId id="1268" r:id="rId21"/>
    <p:sldId id="1269" r:id="rId22"/>
    <p:sldId id="1270" r:id="rId23"/>
    <p:sldId id="1271" r:id="rId24"/>
    <p:sldId id="1273" r:id="rId25"/>
    <p:sldId id="1272" r:id="rId26"/>
    <p:sldId id="1274" r:id="rId27"/>
    <p:sldId id="1275" r:id="rId28"/>
    <p:sldId id="1276" r:id="rId29"/>
    <p:sldId id="1265" r:id="rId30"/>
    <p:sldId id="1284" r:id="rId31"/>
    <p:sldId id="1250" r:id="rId32"/>
    <p:sldId id="1246" r:id="rId33"/>
    <p:sldId id="124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11" autoAdjust="0"/>
    <p:restoredTop sz="86000" autoAdjust="0"/>
  </p:normalViewPr>
  <p:slideViewPr>
    <p:cSldViewPr snapToGrid="0" snapToObjects="1">
      <p:cViewPr varScale="1">
        <p:scale>
          <a:sx n="77" d="100"/>
          <a:sy n="77" d="100"/>
        </p:scale>
        <p:origin x="822" y="90"/>
      </p:cViewPr>
      <p:guideLst>
        <p:guide orient="horz" pos="2160"/>
        <p:guide pos="288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10/7/2019</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401198-090E-4C36-A9B0-CE5AE7E8643C}" type="slidenum">
              <a:rPr lang="en-US" smtClean="0"/>
              <a:pPr/>
              <a:t>5</a:t>
            </a:fld>
            <a:endParaRPr lang="en-US"/>
          </a:p>
        </p:txBody>
      </p:sp>
    </p:spTree>
    <p:extLst>
      <p:ext uri="{BB962C8B-B14F-4D97-AF65-F5344CB8AC3E}">
        <p14:creationId xmlns:p14="http://schemas.microsoft.com/office/powerpoint/2010/main" val="326048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Lato Regular"/>
                <a:ea typeface="+mn-ea"/>
                <a:cs typeface="+mn-cs"/>
              </a:rPr>
              <a:t>The risk of overdose death after release from correctional facilities has been shown to be more than 10 times the risk in the general population.” – Binswanger</a:t>
            </a:r>
            <a:r>
              <a:rPr lang="en-US" sz="1200" b="0" i="0" kern="1200" baseline="0" dirty="0">
                <a:solidFill>
                  <a:schemeClr val="tx1"/>
                </a:solidFill>
                <a:effectLst/>
                <a:latin typeface="Lato Regular"/>
                <a:ea typeface="+mn-ea"/>
                <a:cs typeface="+mn-cs"/>
              </a:rPr>
              <a:t> NEJM</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10</a:t>
            </a:fld>
            <a:endParaRPr lang="en-US" dirty="0"/>
          </a:p>
        </p:txBody>
      </p:sp>
    </p:spTree>
    <p:extLst>
      <p:ext uri="{BB962C8B-B14F-4D97-AF65-F5344CB8AC3E}">
        <p14:creationId xmlns:p14="http://schemas.microsoft.com/office/powerpoint/2010/main" val="218768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Gaither: “</a:t>
            </a:r>
            <a:r>
              <a:rPr lang="en-US" sz="1200" b="0" i="0" u="none" strike="noStrike" kern="1200" dirty="0">
                <a:solidFill>
                  <a:schemeClr val="tx1"/>
                </a:solidFill>
                <a:effectLst/>
                <a:latin typeface="Lato Regular"/>
                <a:ea typeface="+mn-ea"/>
                <a:cs typeface="+mn-cs"/>
              </a:rPr>
              <a:t>During the course of 16 years, hospitalizations attributed to opioid poisonings rose nearly 2-fold in the pediatric population. Hospitalizations increased across all age groups, yet young children and older adolescents were most vulnerable to the risks of opioid exposure. Mitigating these risks will require comprehensive strategies that target opioid storage, packaging, and misuse.”</a:t>
            </a:r>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11</a:t>
            </a:fld>
            <a:endParaRPr lang="en-US" dirty="0"/>
          </a:p>
        </p:txBody>
      </p:sp>
    </p:spTree>
    <p:extLst>
      <p:ext uri="{BB962C8B-B14F-4D97-AF65-F5344CB8AC3E}">
        <p14:creationId xmlns:p14="http://schemas.microsoft.com/office/powerpoint/2010/main" val="329562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 policy, Audience approach</a:t>
            </a:r>
          </a:p>
        </p:txBody>
      </p:sp>
      <p:sp>
        <p:nvSpPr>
          <p:cNvPr id="4" name="Slide Number Placeholder 3"/>
          <p:cNvSpPr>
            <a:spLocks noGrp="1"/>
          </p:cNvSpPr>
          <p:nvPr>
            <p:ph type="sldNum" sz="quarter" idx="5"/>
          </p:nvPr>
        </p:nvSpPr>
        <p:spPr/>
        <p:txBody>
          <a:bodyPr/>
          <a:lstStyle/>
          <a:p>
            <a:fld id="{F7510C22-AB3E-3144-954A-30AFB7F4824B}" type="slidenum">
              <a:rPr lang="en-US" smtClean="0"/>
              <a:pPr/>
              <a:t>15</a:t>
            </a:fld>
            <a:endParaRPr lang="en-US" dirty="0"/>
          </a:p>
        </p:txBody>
      </p:sp>
    </p:spTree>
    <p:extLst>
      <p:ext uri="{BB962C8B-B14F-4D97-AF65-F5344CB8AC3E}">
        <p14:creationId xmlns:p14="http://schemas.microsoft.com/office/powerpoint/2010/main" val="274173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31</a:t>
            </a:fld>
            <a:endParaRPr lang="en-US"/>
          </a:p>
        </p:txBody>
      </p:sp>
    </p:spTree>
    <p:extLst>
      <p:ext uri="{BB962C8B-B14F-4D97-AF65-F5344CB8AC3E}">
        <p14:creationId xmlns:p14="http://schemas.microsoft.com/office/powerpoint/2010/main" val="2705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Tree>
    <p:extLst>
      <p:ext uri="{BB962C8B-B14F-4D97-AF65-F5344CB8AC3E}">
        <p14:creationId xmlns:p14="http://schemas.microsoft.com/office/powerpoint/2010/main" val="361163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2979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Tree>
    <p:extLst>
      <p:ext uri="{BB962C8B-B14F-4D97-AF65-F5344CB8AC3E}">
        <p14:creationId xmlns:p14="http://schemas.microsoft.com/office/powerpoint/2010/main" val="1616783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Tree>
    <p:extLst>
      <p:ext uri="{BB962C8B-B14F-4D97-AF65-F5344CB8AC3E}">
        <p14:creationId xmlns:p14="http://schemas.microsoft.com/office/powerpoint/2010/main" val="3191244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3734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449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sldNum" sz="quarter" idx="2"/>
          </p:nvPr>
        </p:nvSpPr>
        <p:spPr>
          <a:prstGeom prst="rect">
            <a:avLst/>
          </a:prstGeom>
        </p:spPr>
        <p:txBody>
          <a:bodyPr/>
          <a:lstStyle/>
          <a:p>
            <a:endParaRPr dirty="0"/>
          </a:p>
        </p:txBody>
      </p:sp>
    </p:spTree>
    <p:extLst>
      <p:ext uri="{BB962C8B-B14F-4D97-AF65-F5344CB8AC3E}">
        <p14:creationId xmlns:p14="http://schemas.microsoft.com/office/powerpoint/2010/main" val="159682003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16C052-5004-134D-8F44-EB32F05338A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0CB51BC-66DA-2B46-A653-94C05529B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CC71DB-FE95-8C4A-9398-D51FDAFAE10B}"/>
              </a:ext>
            </a:extLst>
          </p:cNvPr>
          <p:cNvSpPr>
            <a:spLocks noGrp="1"/>
          </p:cNvSpPr>
          <p:nvPr>
            <p:ph type="sldNum" sz="quarter" idx="12"/>
          </p:nvPr>
        </p:nvSpPr>
        <p:spPr/>
        <p:txBody>
          <a:bodyPr/>
          <a:lstStyle/>
          <a:p>
            <a:fld id="{5F20B8E2-201A-41C9-8F46-D223412F5582}" type="slidenum">
              <a:rPr lang="en-US" smtClean="0"/>
              <a:pPr/>
              <a:t>‹#›</a:t>
            </a:fld>
            <a:endParaRPr lang="en-US"/>
          </a:p>
        </p:txBody>
      </p:sp>
    </p:spTree>
    <p:extLst>
      <p:ext uri="{BB962C8B-B14F-4D97-AF65-F5344CB8AC3E}">
        <p14:creationId xmlns:p14="http://schemas.microsoft.com/office/powerpoint/2010/main" val="57014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5" r:id="rId6"/>
    <p:sldLayoutId id="2147483696" r:id="rId7"/>
    <p:sldLayoutId id="2147483697" r:id="rId8"/>
    <p:sldLayoutId id="2147483698" r:id="rId9"/>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oregonpainguidance.org/regions/north-coast/syringe-exchange-information/"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vaccines/schedules/hcp/imz/adult.htm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c.gov/hiv/pdf/risk/prep/cdc-hiv-prep-guidelines-2017.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vitalsigns/naloxone/index.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9756"/>
            <a:ext cx="9144000" cy="6858000"/>
          </a:xfrm>
          <a:prstGeom prst="rect">
            <a:avLst/>
          </a:prstGeom>
        </p:spPr>
      </p:pic>
      <p:sp>
        <p:nvSpPr>
          <p:cNvPr id="4" name="TextBox 3"/>
          <p:cNvSpPr txBox="1"/>
          <p:nvPr/>
        </p:nvSpPr>
        <p:spPr>
          <a:xfrm>
            <a:off x="658492" y="4476154"/>
            <a:ext cx="7316003" cy="646331"/>
          </a:xfrm>
          <a:prstGeom prst="rect">
            <a:avLst/>
          </a:prstGeom>
          <a:noFill/>
        </p:spPr>
        <p:txBody>
          <a:bodyPr wrap="square" rtlCol="0">
            <a:spAutoFit/>
          </a:bodyPr>
          <a:lstStyle/>
          <a:p>
            <a:r>
              <a:rPr lang="en-US" sz="3600" b="1" dirty="0">
                <a:solidFill>
                  <a:schemeClr val="bg1"/>
                </a:solidFill>
                <a:latin typeface="Lato Regular"/>
                <a:cs typeface="Lato Regular"/>
              </a:rPr>
              <a:t>Harm Reduction in Primary Care</a:t>
            </a:r>
          </a:p>
        </p:txBody>
      </p:sp>
      <p:cxnSp>
        <p:nvCxnSpPr>
          <p:cNvPr id="6" name="Straight Connector 5" title="Straight line"/>
          <p:cNvCxnSpPr/>
          <p:nvPr/>
        </p:nvCxnSpPr>
        <p:spPr>
          <a:xfrm>
            <a:off x="725731" y="5762880"/>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OHSU master brand logo." title="OHSU master bran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170" y="2416074"/>
            <a:ext cx="603495" cy="1034025"/>
          </a:xfrm>
          <a:prstGeom prst="rect">
            <a:avLst/>
          </a:prstGeom>
        </p:spPr>
      </p:pic>
      <p:sp>
        <p:nvSpPr>
          <p:cNvPr id="3" name="TextBox 2"/>
          <p:cNvSpPr txBox="1"/>
          <p:nvPr/>
        </p:nvSpPr>
        <p:spPr>
          <a:xfrm>
            <a:off x="658492" y="6148541"/>
            <a:ext cx="6154231" cy="830997"/>
          </a:xfrm>
          <a:prstGeom prst="rect">
            <a:avLst/>
          </a:prstGeom>
          <a:noFill/>
        </p:spPr>
        <p:txBody>
          <a:bodyPr wrap="square" rtlCol="0">
            <a:spAutoFit/>
          </a:bodyPr>
          <a:lstStyle/>
          <a:p>
            <a:r>
              <a:rPr lang="en-US" sz="1600" kern="0" spc="80" dirty="0">
                <a:solidFill>
                  <a:schemeClr val="bg1"/>
                </a:solidFill>
                <a:latin typeface="Lato Regular" panose="020F0502020204030203" pitchFamily="34" charset="0"/>
                <a:cs typeface="Lato Light"/>
              </a:rPr>
              <a:t>PRESENTED BY: Jonathan Robbins, MD, MS</a:t>
            </a:r>
          </a:p>
          <a:p>
            <a:r>
              <a:rPr lang="en-US" sz="1600" kern="0" spc="80" dirty="0">
                <a:solidFill>
                  <a:schemeClr val="bg1"/>
                </a:solidFill>
                <a:latin typeface="Lato Regular" panose="020F0502020204030203" pitchFamily="34" charset="0"/>
                <a:cs typeface="Lato Light"/>
              </a:rPr>
              <a:t>OHSU General Internal Medicine </a:t>
            </a:r>
          </a:p>
          <a:p>
            <a:endParaRPr lang="en-US" sz="1600" kern="0" spc="80" dirty="0">
              <a:solidFill>
                <a:schemeClr val="bg1"/>
              </a:solidFill>
              <a:latin typeface="Lato Regular" panose="020F0502020204030203" pitchFamily="34" charset="0"/>
              <a:cs typeface="Lato Light"/>
            </a:endParaRPr>
          </a:p>
        </p:txBody>
      </p:sp>
    </p:spTree>
    <p:extLst>
      <p:ext uri="{BB962C8B-B14F-4D97-AF65-F5344CB8AC3E}">
        <p14:creationId xmlns:p14="http://schemas.microsoft.com/office/powerpoint/2010/main" val="314481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Overdose Prevention</a:t>
            </a:r>
          </a:p>
        </p:txBody>
      </p:sp>
      <p:sp>
        <p:nvSpPr>
          <p:cNvPr id="3" name="Content Placeholder 2"/>
          <p:cNvSpPr>
            <a:spLocks noGrp="1"/>
          </p:cNvSpPr>
          <p:nvPr>
            <p:ph idx="1"/>
          </p:nvPr>
        </p:nvSpPr>
        <p:spPr/>
        <p:txBody>
          <a:bodyPr/>
          <a:lstStyle/>
          <a:p>
            <a:r>
              <a:rPr lang="en-US" dirty="0"/>
              <a:t>Don’t use alone</a:t>
            </a:r>
          </a:p>
          <a:p>
            <a:r>
              <a:rPr lang="en-US" dirty="0"/>
              <a:t>Changes in tolerance</a:t>
            </a:r>
          </a:p>
          <a:p>
            <a:r>
              <a:rPr lang="en-US" dirty="0"/>
              <a:t>“Tester shot”</a:t>
            </a:r>
          </a:p>
          <a:p>
            <a:r>
              <a:rPr lang="en-US" dirty="0"/>
              <a:t>Watch for fentanyl</a:t>
            </a:r>
          </a:p>
          <a:p>
            <a:pPr lvl="1"/>
            <a:r>
              <a:rPr lang="en-US" dirty="0"/>
              <a:t>8% of methamphetamine samples contained fentanyl (2013-2018)</a:t>
            </a:r>
          </a:p>
          <a:p>
            <a:endParaRPr lang="en-US" dirty="0"/>
          </a:p>
        </p:txBody>
      </p:sp>
      <p:sp>
        <p:nvSpPr>
          <p:cNvPr id="5" name="TextBox 4"/>
          <p:cNvSpPr txBox="1"/>
          <p:nvPr/>
        </p:nvSpPr>
        <p:spPr>
          <a:xfrm>
            <a:off x="6367727" y="5851165"/>
            <a:ext cx="2648995" cy="892552"/>
          </a:xfrm>
          <a:prstGeom prst="rect">
            <a:avLst/>
          </a:prstGeom>
          <a:noFill/>
        </p:spPr>
        <p:txBody>
          <a:bodyPr wrap="none" rtlCol="0">
            <a:spAutoFit/>
          </a:bodyPr>
          <a:lstStyle/>
          <a:p>
            <a:r>
              <a:rPr lang="en-US" sz="1300" dirty="0" err="1"/>
              <a:t>LaRue</a:t>
            </a:r>
            <a:r>
              <a:rPr lang="en-US" sz="1300" dirty="0"/>
              <a:t> in </a:t>
            </a:r>
            <a:r>
              <a:rPr lang="en-US" sz="1300" i="1" dirty="0"/>
              <a:t>JAMA Network Open</a:t>
            </a:r>
            <a:r>
              <a:rPr lang="en-US" sz="1300" dirty="0"/>
              <a:t> 2019</a:t>
            </a:r>
          </a:p>
          <a:p>
            <a:r>
              <a:rPr lang="en-US" sz="1300" dirty="0"/>
              <a:t>Binswanger in </a:t>
            </a:r>
            <a:r>
              <a:rPr lang="en-US" sz="1300" i="1" dirty="0"/>
              <a:t>NEJM</a:t>
            </a:r>
            <a:r>
              <a:rPr lang="en-US" sz="1300" dirty="0"/>
              <a:t> 2019</a:t>
            </a:r>
          </a:p>
          <a:p>
            <a:r>
              <a:rPr lang="en-US" sz="1300" dirty="0"/>
              <a:t>Binswanger in </a:t>
            </a:r>
            <a:r>
              <a:rPr lang="en-US" sz="1300" i="1" dirty="0"/>
              <a:t>Ann Internal Med</a:t>
            </a:r>
            <a:r>
              <a:rPr lang="en-US" sz="1300" dirty="0"/>
              <a:t> 2013</a:t>
            </a:r>
          </a:p>
          <a:p>
            <a:r>
              <a:rPr lang="en-US" sz="1300" dirty="0"/>
              <a:t>Stein in </a:t>
            </a:r>
            <a:r>
              <a:rPr lang="en-US" sz="1300" i="1" dirty="0"/>
              <a:t>J </a:t>
            </a:r>
            <a:r>
              <a:rPr lang="en-US" sz="1300" i="1" dirty="0" err="1"/>
              <a:t>Subst</a:t>
            </a:r>
            <a:r>
              <a:rPr lang="en-US" sz="1300" i="1" dirty="0"/>
              <a:t> Abuse Treat</a:t>
            </a:r>
            <a:r>
              <a:rPr lang="en-US" sz="1300" dirty="0"/>
              <a:t> 2019</a:t>
            </a:r>
          </a:p>
        </p:txBody>
      </p:sp>
    </p:spTree>
    <p:extLst>
      <p:ext uri="{BB962C8B-B14F-4D97-AF65-F5344CB8AC3E}">
        <p14:creationId xmlns:p14="http://schemas.microsoft.com/office/powerpoint/2010/main" val="143154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Storage</a:t>
            </a:r>
          </a:p>
        </p:txBody>
      </p:sp>
      <p:pic>
        <p:nvPicPr>
          <p:cNvPr id="4" name="Picture 3"/>
          <p:cNvPicPr>
            <a:picLocks noChangeAspect="1"/>
          </p:cNvPicPr>
          <p:nvPr/>
        </p:nvPicPr>
        <p:blipFill>
          <a:blip r:embed="rId3"/>
          <a:stretch>
            <a:fillRect/>
          </a:stretch>
        </p:blipFill>
        <p:spPr>
          <a:xfrm>
            <a:off x="800802" y="2178768"/>
            <a:ext cx="4069581" cy="3320619"/>
          </a:xfrm>
          <a:prstGeom prst="rect">
            <a:avLst/>
          </a:prstGeom>
        </p:spPr>
      </p:pic>
      <p:pic>
        <p:nvPicPr>
          <p:cNvPr id="6" name="Picture 5"/>
          <p:cNvPicPr>
            <a:picLocks noChangeAspect="1"/>
          </p:cNvPicPr>
          <p:nvPr/>
        </p:nvPicPr>
        <p:blipFill>
          <a:blip r:embed="rId4"/>
          <a:stretch>
            <a:fillRect/>
          </a:stretch>
        </p:blipFill>
        <p:spPr>
          <a:xfrm>
            <a:off x="5147561" y="2178768"/>
            <a:ext cx="3874622" cy="3503597"/>
          </a:xfrm>
          <a:prstGeom prst="rect">
            <a:avLst/>
          </a:prstGeom>
        </p:spPr>
      </p:pic>
      <p:sp>
        <p:nvSpPr>
          <p:cNvPr id="3" name="TextBox 2"/>
          <p:cNvSpPr txBox="1"/>
          <p:nvPr/>
        </p:nvSpPr>
        <p:spPr>
          <a:xfrm>
            <a:off x="6812219" y="6316886"/>
            <a:ext cx="2121222" cy="492443"/>
          </a:xfrm>
          <a:prstGeom prst="rect">
            <a:avLst/>
          </a:prstGeom>
          <a:noFill/>
        </p:spPr>
        <p:txBody>
          <a:bodyPr wrap="none" rtlCol="0">
            <a:spAutoFit/>
          </a:bodyPr>
          <a:lstStyle/>
          <a:p>
            <a:r>
              <a:rPr lang="en-US" sz="1300" dirty="0"/>
              <a:t>Gaither in </a:t>
            </a:r>
            <a:r>
              <a:rPr lang="en-US" sz="1300" i="1" dirty="0"/>
              <a:t>JAMA </a:t>
            </a:r>
            <a:r>
              <a:rPr lang="en-US" sz="1300" i="1" dirty="0" err="1"/>
              <a:t>Pediatr</a:t>
            </a:r>
            <a:r>
              <a:rPr lang="en-US" sz="1300" i="1" dirty="0"/>
              <a:t> </a:t>
            </a:r>
            <a:r>
              <a:rPr lang="en-US" sz="1300" dirty="0"/>
              <a:t>2016</a:t>
            </a:r>
          </a:p>
          <a:p>
            <a:r>
              <a:rPr lang="en-US" sz="1300" dirty="0"/>
              <a:t>Bartels in </a:t>
            </a:r>
            <a:r>
              <a:rPr lang="en-US" sz="1300" i="1" dirty="0" err="1"/>
              <a:t>PLoS</a:t>
            </a:r>
            <a:r>
              <a:rPr lang="en-US" sz="1300" i="1" dirty="0"/>
              <a:t> One</a:t>
            </a:r>
            <a:r>
              <a:rPr lang="en-US" sz="1300" dirty="0"/>
              <a:t> 2016</a:t>
            </a:r>
          </a:p>
        </p:txBody>
      </p:sp>
    </p:spTree>
    <p:extLst>
      <p:ext uri="{BB962C8B-B14F-4D97-AF65-F5344CB8AC3E}">
        <p14:creationId xmlns:p14="http://schemas.microsoft.com/office/powerpoint/2010/main" val="144451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AECA8-6932-FB47-89C8-8A29E6B29ECE}"/>
              </a:ext>
            </a:extLst>
          </p:cNvPr>
          <p:cNvSpPr txBox="1"/>
          <p:nvPr/>
        </p:nvSpPr>
        <p:spPr>
          <a:xfrm>
            <a:off x="4544250" y="6565612"/>
            <a:ext cx="4648004" cy="292388"/>
          </a:xfrm>
          <a:prstGeom prst="rect">
            <a:avLst/>
          </a:prstGeom>
          <a:noFill/>
        </p:spPr>
        <p:txBody>
          <a:bodyPr wrap="none" rtlCol="0">
            <a:spAutoFit/>
          </a:bodyPr>
          <a:lstStyle/>
          <a:p>
            <a:r>
              <a:rPr lang="en-US" sz="1300" dirty="0"/>
              <a:t>https://</a:t>
            </a:r>
            <a:r>
              <a:rPr lang="en-US" sz="1300" dirty="0" err="1"/>
              <a:t>www.healio.com</a:t>
            </a:r>
            <a:r>
              <a:rPr lang="en-US" sz="1300" dirty="0"/>
              <a:t>/infectious-disease/hepatitis-c/news/</a:t>
            </a:r>
          </a:p>
        </p:txBody>
      </p:sp>
      <p:pic>
        <p:nvPicPr>
          <p:cNvPr id="5" name="Picture 4">
            <a:extLst>
              <a:ext uri="{FF2B5EF4-FFF2-40B4-BE49-F238E27FC236}">
                <a16:creationId xmlns:a16="http://schemas.microsoft.com/office/drawing/2014/main" id="{E9CDBEFF-76FE-4D45-BEF9-E345D6EEC6D9}"/>
              </a:ext>
            </a:extLst>
          </p:cNvPr>
          <p:cNvPicPr>
            <a:picLocks noChangeAspect="1"/>
          </p:cNvPicPr>
          <p:nvPr/>
        </p:nvPicPr>
        <p:blipFill>
          <a:blip r:embed="rId2"/>
          <a:stretch>
            <a:fillRect/>
          </a:stretch>
        </p:blipFill>
        <p:spPr>
          <a:xfrm>
            <a:off x="1048983" y="568373"/>
            <a:ext cx="7264400" cy="5448300"/>
          </a:xfrm>
          <a:prstGeom prst="rect">
            <a:avLst/>
          </a:prstGeom>
        </p:spPr>
      </p:pic>
    </p:spTree>
    <p:extLst>
      <p:ext uri="{BB962C8B-B14F-4D97-AF65-F5344CB8AC3E}">
        <p14:creationId xmlns:p14="http://schemas.microsoft.com/office/powerpoint/2010/main" val="37614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Injection Technique</a:t>
            </a:r>
          </a:p>
        </p:txBody>
      </p:sp>
      <p:sp>
        <p:nvSpPr>
          <p:cNvPr id="3" name="Content Placeholder 2"/>
          <p:cNvSpPr>
            <a:spLocks noGrp="1"/>
          </p:cNvSpPr>
          <p:nvPr>
            <p:ph idx="1"/>
          </p:nvPr>
        </p:nvSpPr>
        <p:spPr/>
        <p:txBody>
          <a:bodyPr/>
          <a:lstStyle/>
          <a:p>
            <a:pPr lvl="1"/>
            <a:r>
              <a:rPr lang="en-US" sz="2400" dirty="0"/>
              <a:t>Clean the hands</a:t>
            </a:r>
          </a:p>
          <a:p>
            <a:pPr lvl="1"/>
            <a:r>
              <a:rPr lang="en-US" sz="2400" dirty="0"/>
              <a:t>Clean the skin</a:t>
            </a:r>
          </a:p>
          <a:p>
            <a:pPr lvl="1"/>
            <a:r>
              <a:rPr lang="en-US" sz="2400" dirty="0"/>
              <a:t>Clean needles/rigs (don’t share filters, cookers)</a:t>
            </a:r>
          </a:p>
          <a:p>
            <a:pPr lvl="1"/>
            <a:r>
              <a:rPr lang="en-US" sz="2400" dirty="0"/>
              <a:t>Don’t use alone</a:t>
            </a:r>
          </a:p>
          <a:p>
            <a:pPr lvl="1"/>
            <a:r>
              <a:rPr lang="en-US" sz="2400" dirty="0"/>
              <a:t>Use needles bevel up</a:t>
            </a:r>
          </a:p>
          <a:p>
            <a:pPr lvl="1"/>
            <a:r>
              <a:rPr lang="en-US" sz="2400" dirty="0"/>
              <a:t>Use a filter whenever possible</a:t>
            </a:r>
          </a:p>
          <a:p>
            <a:pPr lvl="1"/>
            <a:r>
              <a:rPr lang="en-US" sz="2400" dirty="0"/>
              <a:t>Test for fentanyl</a:t>
            </a:r>
          </a:p>
          <a:p>
            <a:pPr lvl="1"/>
            <a:r>
              <a:rPr lang="en-US" sz="2400" dirty="0"/>
              <a:t>Clean water</a:t>
            </a:r>
          </a:p>
        </p:txBody>
      </p:sp>
      <p:sp>
        <p:nvSpPr>
          <p:cNvPr id="4" name="TextBox 3">
            <a:extLst>
              <a:ext uri="{FF2B5EF4-FFF2-40B4-BE49-F238E27FC236}">
                <a16:creationId xmlns:a16="http://schemas.microsoft.com/office/drawing/2014/main" id="{1BCBF987-5E5C-0142-9E49-3C351820C11C}"/>
              </a:ext>
            </a:extLst>
          </p:cNvPr>
          <p:cNvSpPr txBox="1"/>
          <p:nvPr/>
        </p:nvSpPr>
        <p:spPr>
          <a:xfrm>
            <a:off x="6477800" y="6483159"/>
            <a:ext cx="3234089" cy="292388"/>
          </a:xfrm>
          <a:prstGeom prst="rect">
            <a:avLst/>
          </a:prstGeom>
          <a:noFill/>
        </p:spPr>
        <p:txBody>
          <a:bodyPr wrap="square" rtlCol="0">
            <a:spAutoFit/>
          </a:bodyPr>
          <a:lstStyle/>
          <a:p>
            <a:r>
              <a:rPr lang="en-US" sz="1300" dirty="0" err="1"/>
              <a:t>Thakarar</a:t>
            </a:r>
            <a:r>
              <a:rPr lang="en-US" sz="1300" dirty="0"/>
              <a:t> K in </a:t>
            </a:r>
            <a:r>
              <a:rPr lang="en-US" sz="1300" i="1" dirty="0"/>
              <a:t>Postgrad Med J</a:t>
            </a:r>
            <a:r>
              <a:rPr lang="en-US" sz="1300" dirty="0"/>
              <a:t>. 2016</a:t>
            </a:r>
          </a:p>
        </p:txBody>
      </p:sp>
    </p:spTree>
    <p:extLst>
      <p:ext uri="{BB962C8B-B14F-4D97-AF65-F5344CB8AC3E}">
        <p14:creationId xmlns:p14="http://schemas.microsoft.com/office/powerpoint/2010/main" val="207675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Syringe Exchange</a:t>
            </a:r>
          </a:p>
        </p:txBody>
      </p:sp>
      <p:sp>
        <p:nvSpPr>
          <p:cNvPr id="3" name="Content Placeholder 2"/>
          <p:cNvSpPr>
            <a:spLocks noGrp="1"/>
          </p:cNvSpPr>
          <p:nvPr>
            <p:ph idx="1"/>
          </p:nvPr>
        </p:nvSpPr>
        <p:spPr/>
        <p:txBody>
          <a:bodyPr>
            <a:noAutofit/>
          </a:bodyPr>
          <a:lstStyle/>
          <a:p>
            <a:r>
              <a:rPr lang="en-US" sz="2400" b="1" dirty="0"/>
              <a:t>Astoria: </a:t>
            </a:r>
            <a:r>
              <a:rPr lang="en-US" sz="2400" dirty="0"/>
              <a:t>Pier 32, at the end of 32</a:t>
            </a:r>
            <a:r>
              <a:rPr lang="en-US" sz="2400" baseline="30000" dirty="0"/>
              <a:t>nd</a:t>
            </a:r>
            <a:r>
              <a:rPr lang="en-US" sz="2400" dirty="0"/>
              <a:t> Street behind Safeway, every Thursday from 2:30 – 3:30 p.m.</a:t>
            </a:r>
          </a:p>
          <a:p>
            <a:r>
              <a:rPr lang="en-US" sz="2400" b="1" dirty="0"/>
              <a:t>Seaside:</a:t>
            </a:r>
            <a:r>
              <a:rPr lang="en-US" sz="2400" dirty="0"/>
              <a:t> Providence Seaside Hospital, 725 S. </a:t>
            </a:r>
            <a:r>
              <a:rPr lang="en-US" sz="2400" dirty="0" err="1"/>
              <a:t>Wahanna</a:t>
            </a:r>
            <a:r>
              <a:rPr lang="en-US" sz="2400" dirty="0"/>
              <a:t> Road, in the parking lot. The first event on their campus will take place on Thursday, February 1st from 11:30 – 12:30 p.m.</a:t>
            </a:r>
          </a:p>
          <a:p>
            <a:r>
              <a:rPr lang="en-US" sz="2400" b="1" dirty="0"/>
              <a:t>Warrenton</a:t>
            </a:r>
            <a:r>
              <a:rPr lang="en-US" sz="2400" dirty="0"/>
              <a:t>: Off Neptune Dr. between Joanne Fabric Store and grocery side of Fred Meyers Parking lot from 1 – 2 p.m.</a:t>
            </a:r>
          </a:p>
          <a:p>
            <a:pPr marL="0" indent="0">
              <a:buNone/>
            </a:pPr>
            <a:endParaRPr lang="en-US" sz="2400" dirty="0"/>
          </a:p>
        </p:txBody>
      </p:sp>
      <p:sp>
        <p:nvSpPr>
          <p:cNvPr id="4" name="TextBox 3"/>
          <p:cNvSpPr txBox="1"/>
          <p:nvPr/>
        </p:nvSpPr>
        <p:spPr>
          <a:xfrm>
            <a:off x="2825091" y="6462178"/>
            <a:ext cx="6318909" cy="292388"/>
          </a:xfrm>
          <a:prstGeom prst="rect">
            <a:avLst/>
          </a:prstGeom>
          <a:noFill/>
        </p:spPr>
        <p:txBody>
          <a:bodyPr wrap="none" rtlCol="0">
            <a:spAutoFit/>
          </a:bodyPr>
          <a:lstStyle/>
          <a:p>
            <a:r>
              <a:rPr lang="en-US" sz="1300" dirty="0">
                <a:latin typeface="Calibri" panose="020F0502020204030204" pitchFamily="34" charset="0"/>
                <a:cs typeface="Calibri" panose="020F0502020204030204" pitchFamily="34" charset="0"/>
                <a:hlinkClick r:id="rId2"/>
              </a:rPr>
              <a:t>https://www.oregonpainguidance.org/regions/north-coast/syringe-exchange-information/</a:t>
            </a:r>
            <a:endParaRPr 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461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F7C5-9C9E-9648-A806-4F17914ABA50}"/>
              </a:ext>
            </a:extLst>
          </p:cNvPr>
          <p:cNvSpPr>
            <a:spLocks noGrp="1"/>
          </p:cNvSpPr>
          <p:nvPr>
            <p:ph type="title"/>
          </p:nvPr>
        </p:nvSpPr>
        <p:spPr/>
        <p:txBody>
          <a:bodyPr/>
          <a:lstStyle/>
          <a:p>
            <a:r>
              <a:rPr lang="en-US" dirty="0"/>
              <a:t>No shows</a:t>
            </a:r>
          </a:p>
        </p:txBody>
      </p:sp>
      <p:sp>
        <p:nvSpPr>
          <p:cNvPr id="3" name="Content Placeholder 2">
            <a:extLst>
              <a:ext uri="{FF2B5EF4-FFF2-40B4-BE49-F238E27FC236}">
                <a16:creationId xmlns:a16="http://schemas.microsoft.com/office/drawing/2014/main" id="{B91D1A95-65A1-124B-A95A-4DCB8020FC15}"/>
              </a:ext>
            </a:extLst>
          </p:cNvPr>
          <p:cNvSpPr>
            <a:spLocks noGrp="1"/>
          </p:cNvSpPr>
          <p:nvPr>
            <p:ph idx="1"/>
          </p:nvPr>
        </p:nvSpPr>
        <p:spPr/>
        <p:txBody>
          <a:bodyPr>
            <a:normAutofit/>
          </a:bodyPr>
          <a:lstStyle/>
          <a:p>
            <a:pPr marL="0" indent="0">
              <a:buNone/>
            </a:pPr>
            <a:r>
              <a:rPr lang="en-US" dirty="0"/>
              <a:t>1</a:t>
            </a:r>
            <a:r>
              <a:rPr lang="en-US" baseline="30000" dirty="0"/>
              <a:t>st</a:t>
            </a:r>
            <a:r>
              <a:rPr lang="en-US" dirty="0"/>
              <a:t> no-show</a:t>
            </a:r>
          </a:p>
          <a:p>
            <a:pPr lvl="1"/>
            <a:r>
              <a:rPr lang="en-US" dirty="0"/>
              <a:t>Behavioral health reaches out</a:t>
            </a:r>
          </a:p>
          <a:p>
            <a:pPr lvl="1"/>
            <a:r>
              <a:rPr lang="en-US" dirty="0"/>
              <a:t>Shorten prescription to 7 days</a:t>
            </a:r>
          </a:p>
          <a:p>
            <a:pPr marL="0" indent="0">
              <a:buNone/>
            </a:pPr>
            <a:r>
              <a:rPr lang="en-US" dirty="0"/>
              <a:t>2</a:t>
            </a:r>
            <a:r>
              <a:rPr lang="en-US" baseline="30000" dirty="0"/>
              <a:t>nd</a:t>
            </a:r>
            <a:r>
              <a:rPr lang="en-US" dirty="0"/>
              <a:t> no-show</a:t>
            </a:r>
          </a:p>
          <a:p>
            <a:pPr lvl="1"/>
            <a:r>
              <a:rPr lang="en-US" dirty="0"/>
              <a:t>Shorten to 3-4 days</a:t>
            </a:r>
          </a:p>
          <a:p>
            <a:pPr marL="0" indent="0">
              <a:buNone/>
            </a:pPr>
            <a:r>
              <a:rPr lang="en-US" dirty="0"/>
              <a:t>3</a:t>
            </a:r>
            <a:r>
              <a:rPr lang="en-US" baseline="30000" dirty="0"/>
              <a:t>rd</a:t>
            </a:r>
            <a:r>
              <a:rPr lang="en-US" dirty="0"/>
              <a:t> no-show </a:t>
            </a:r>
          </a:p>
          <a:p>
            <a:pPr lvl="1"/>
            <a:r>
              <a:rPr lang="en-US" dirty="0"/>
              <a:t>Reduce </a:t>
            </a:r>
            <a:r>
              <a:rPr lang="en-US" dirty="0" err="1"/>
              <a:t>bup</a:t>
            </a:r>
            <a:r>
              <a:rPr lang="en-US" dirty="0"/>
              <a:t>/</a:t>
            </a:r>
            <a:r>
              <a:rPr lang="en-US" dirty="0" err="1"/>
              <a:t>nlx</a:t>
            </a:r>
            <a:r>
              <a:rPr lang="en-US" dirty="0"/>
              <a:t> by 2-4 mg per fill</a:t>
            </a:r>
          </a:p>
        </p:txBody>
      </p:sp>
    </p:spTree>
    <p:extLst>
      <p:ext uri="{BB962C8B-B14F-4D97-AF65-F5344CB8AC3E}">
        <p14:creationId xmlns:p14="http://schemas.microsoft.com/office/powerpoint/2010/main" val="6504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6D6C-1D77-114F-93FB-8B7E7F21F41F}"/>
              </a:ext>
            </a:extLst>
          </p:cNvPr>
          <p:cNvSpPr>
            <a:spLocks noGrp="1"/>
          </p:cNvSpPr>
          <p:nvPr>
            <p:ph type="title"/>
          </p:nvPr>
        </p:nvSpPr>
        <p:spPr/>
        <p:txBody>
          <a:bodyPr/>
          <a:lstStyle/>
          <a:p>
            <a:r>
              <a:rPr lang="en-US" dirty="0"/>
              <a:t>Active use, polysubstance use</a:t>
            </a:r>
          </a:p>
        </p:txBody>
      </p:sp>
      <p:sp>
        <p:nvSpPr>
          <p:cNvPr id="3" name="Content Placeholder 2">
            <a:extLst>
              <a:ext uri="{FF2B5EF4-FFF2-40B4-BE49-F238E27FC236}">
                <a16:creationId xmlns:a16="http://schemas.microsoft.com/office/drawing/2014/main" id="{48CA12D1-5031-F34E-8939-5EB728DE5EC9}"/>
              </a:ext>
            </a:extLst>
          </p:cNvPr>
          <p:cNvSpPr>
            <a:spLocks noGrp="1"/>
          </p:cNvSpPr>
          <p:nvPr>
            <p:ph idx="1"/>
          </p:nvPr>
        </p:nvSpPr>
        <p:spPr/>
        <p:txBody>
          <a:bodyPr/>
          <a:lstStyle/>
          <a:p>
            <a:r>
              <a:rPr lang="en-US" dirty="0"/>
              <a:t>Remember what treats what</a:t>
            </a:r>
          </a:p>
          <a:p>
            <a:r>
              <a:rPr lang="en-US" dirty="0"/>
              <a:t>Any engagement with care is better than no engagement</a:t>
            </a:r>
          </a:p>
          <a:p>
            <a:r>
              <a:rPr lang="en-US" dirty="0"/>
              <a:t>Active use, return to use is not treatment failure</a:t>
            </a:r>
          </a:p>
        </p:txBody>
      </p:sp>
    </p:spTree>
    <p:extLst>
      <p:ext uri="{BB962C8B-B14F-4D97-AF65-F5344CB8AC3E}">
        <p14:creationId xmlns:p14="http://schemas.microsoft.com/office/powerpoint/2010/main" val="394860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54D5AC-4E3F-1F4E-B627-85E59728ECCC}"/>
              </a:ext>
            </a:extLst>
          </p:cNvPr>
          <p:cNvPicPr>
            <a:picLocks noChangeAspect="1"/>
          </p:cNvPicPr>
          <p:nvPr/>
        </p:nvPicPr>
        <p:blipFill>
          <a:blip r:embed="rId2"/>
          <a:stretch>
            <a:fillRect/>
          </a:stretch>
        </p:blipFill>
        <p:spPr>
          <a:xfrm>
            <a:off x="894521" y="1537252"/>
            <a:ext cx="7620000" cy="3810000"/>
          </a:xfrm>
          <a:prstGeom prst="rect">
            <a:avLst/>
          </a:prstGeom>
        </p:spPr>
      </p:pic>
      <p:sp>
        <p:nvSpPr>
          <p:cNvPr id="3" name="TextBox 2">
            <a:extLst>
              <a:ext uri="{FF2B5EF4-FFF2-40B4-BE49-F238E27FC236}">
                <a16:creationId xmlns:a16="http://schemas.microsoft.com/office/drawing/2014/main" id="{88926FED-169F-8449-9E9F-CE90F35B0C9A}"/>
              </a:ext>
            </a:extLst>
          </p:cNvPr>
          <p:cNvSpPr txBox="1"/>
          <p:nvPr/>
        </p:nvSpPr>
        <p:spPr>
          <a:xfrm>
            <a:off x="2337393" y="6565612"/>
            <a:ext cx="6806607" cy="292388"/>
          </a:xfrm>
          <a:prstGeom prst="rect">
            <a:avLst/>
          </a:prstGeom>
          <a:noFill/>
        </p:spPr>
        <p:txBody>
          <a:bodyPr wrap="none" rtlCol="0">
            <a:spAutoFit/>
          </a:bodyPr>
          <a:lstStyle/>
          <a:p>
            <a:r>
              <a:rPr lang="en-US" sz="1300" dirty="0"/>
              <a:t>http://</a:t>
            </a:r>
            <a:r>
              <a:rPr lang="en-US" sz="1300" dirty="0" err="1"/>
              <a:t>ultimategerardm.blogspot.com</a:t>
            </a:r>
            <a:r>
              <a:rPr lang="en-US" sz="1300" dirty="0"/>
              <a:t>/2016/01/</a:t>
            </a:r>
            <a:r>
              <a:rPr lang="en-US" sz="1300" dirty="0" err="1"/>
              <a:t>wikimedia</a:t>
            </a:r>
            <a:r>
              <a:rPr lang="en-US" sz="1300" dirty="0"/>
              <a:t>-perfection-is-enemy-of-</a:t>
            </a:r>
            <a:r>
              <a:rPr lang="en-US" sz="1300" dirty="0" err="1"/>
              <a:t>good.html</a:t>
            </a:r>
            <a:endParaRPr lang="en-US" sz="1300" dirty="0"/>
          </a:p>
        </p:txBody>
      </p:sp>
    </p:spTree>
    <p:extLst>
      <p:ext uri="{BB962C8B-B14F-4D97-AF65-F5344CB8AC3E}">
        <p14:creationId xmlns:p14="http://schemas.microsoft.com/office/powerpoint/2010/main" val="293256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Infections in SUD</a:t>
            </a:r>
          </a:p>
        </p:txBody>
      </p:sp>
      <p:sp>
        <p:nvSpPr>
          <p:cNvPr id="3" name="Content Placeholder 2"/>
          <p:cNvSpPr>
            <a:spLocks noGrp="1"/>
          </p:cNvSpPr>
          <p:nvPr>
            <p:ph idx="1"/>
          </p:nvPr>
        </p:nvSpPr>
        <p:spPr>
          <a:xfrm>
            <a:off x="905433" y="2016825"/>
            <a:ext cx="7747679" cy="4067277"/>
          </a:xfrm>
        </p:spPr>
        <p:txBody>
          <a:bodyPr>
            <a:normAutofit fontScale="77500" lnSpcReduction="20000"/>
          </a:bodyPr>
          <a:lstStyle/>
          <a:p>
            <a:r>
              <a:rPr lang="en-US" dirty="0"/>
              <a:t>Prevention </a:t>
            </a:r>
          </a:p>
          <a:p>
            <a:pPr lvl="1"/>
            <a:r>
              <a:rPr lang="en-US" dirty="0"/>
              <a:t>vaccination </a:t>
            </a:r>
          </a:p>
          <a:p>
            <a:pPr lvl="1"/>
            <a:r>
              <a:rPr lang="en-US" dirty="0"/>
              <a:t>condoms, </a:t>
            </a:r>
            <a:r>
              <a:rPr lang="en-US" dirty="0" err="1"/>
              <a:t>PrEP</a:t>
            </a:r>
            <a:endParaRPr lang="en-US" dirty="0"/>
          </a:p>
          <a:p>
            <a:pPr lvl="1"/>
            <a:r>
              <a:rPr lang="en-US" dirty="0"/>
              <a:t>decreased injection; safer injection</a:t>
            </a:r>
          </a:p>
          <a:p>
            <a:pPr marL="457200" lvl="1" indent="0">
              <a:buNone/>
            </a:pPr>
            <a:endParaRPr lang="en-US" dirty="0"/>
          </a:p>
          <a:p>
            <a:r>
              <a:rPr lang="en-US" dirty="0"/>
              <a:t>Screening</a:t>
            </a:r>
          </a:p>
          <a:p>
            <a:pPr lvl="1"/>
            <a:r>
              <a:rPr lang="en-US" dirty="0"/>
              <a:t>Baseline</a:t>
            </a:r>
          </a:p>
          <a:p>
            <a:pPr lvl="1"/>
            <a:r>
              <a:rPr lang="en-US" dirty="0"/>
              <a:t>Periodic</a:t>
            </a:r>
          </a:p>
          <a:p>
            <a:endParaRPr lang="en-US" dirty="0"/>
          </a:p>
          <a:p>
            <a:r>
              <a:rPr lang="en-US" dirty="0"/>
              <a:t>Treatment</a:t>
            </a:r>
          </a:p>
          <a:p>
            <a:pPr lvl="1"/>
            <a:r>
              <a:rPr lang="en-US" dirty="0"/>
              <a:t>HCV, HIV, other STIs, abscesses</a:t>
            </a:r>
          </a:p>
        </p:txBody>
      </p:sp>
      <p:sp>
        <p:nvSpPr>
          <p:cNvPr id="4" name="TextBox 3"/>
          <p:cNvSpPr txBox="1"/>
          <p:nvPr/>
        </p:nvSpPr>
        <p:spPr>
          <a:xfrm>
            <a:off x="6728823" y="6426034"/>
            <a:ext cx="2207143" cy="292388"/>
          </a:xfrm>
          <a:prstGeom prst="rect">
            <a:avLst/>
          </a:prstGeom>
          <a:noFill/>
        </p:spPr>
        <p:txBody>
          <a:bodyPr wrap="none" rtlCol="0">
            <a:spAutoFit/>
          </a:bodyPr>
          <a:lstStyle/>
          <a:p>
            <a:r>
              <a:rPr lang="en-US" sz="1300" dirty="0"/>
              <a:t>Slides courtesy Jorge </a:t>
            </a:r>
            <a:r>
              <a:rPr lang="en-US" sz="1300" dirty="0" err="1"/>
              <a:t>Mera</a:t>
            </a:r>
            <a:r>
              <a:rPr lang="en-US" sz="1300" dirty="0"/>
              <a:t> MD</a:t>
            </a:r>
          </a:p>
        </p:txBody>
      </p:sp>
    </p:spTree>
    <p:extLst>
      <p:ext uri="{BB962C8B-B14F-4D97-AF65-F5344CB8AC3E}">
        <p14:creationId xmlns:p14="http://schemas.microsoft.com/office/powerpoint/2010/main" val="1460764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Visit Labs</a:t>
            </a:r>
          </a:p>
        </p:txBody>
      </p:sp>
      <p:sp>
        <p:nvSpPr>
          <p:cNvPr id="4" name="Content Placeholder 2"/>
          <p:cNvSpPr>
            <a:spLocks noGrp="1"/>
          </p:cNvSpPr>
          <p:nvPr/>
        </p:nvSpPr>
        <p:spPr>
          <a:xfrm>
            <a:off x="376388" y="1836735"/>
            <a:ext cx="56769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Hepatitis B:  </a:t>
            </a:r>
          </a:p>
          <a:p>
            <a:pPr lvl="1"/>
            <a:r>
              <a:rPr lang="en-US" sz="2000" dirty="0"/>
              <a:t>Hepatitis B surface antigen (HBsAg)</a:t>
            </a:r>
          </a:p>
          <a:p>
            <a:pPr lvl="1"/>
            <a:r>
              <a:rPr lang="en-US" sz="2000" dirty="0"/>
              <a:t>Hepatitis B surface antibody (HBsAb)</a:t>
            </a:r>
          </a:p>
          <a:p>
            <a:pPr lvl="1"/>
            <a:r>
              <a:rPr lang="en-US" sz="2000" dirty="0"/>
              <a:t>Hepatitis B total core antibody (HBcAb)</a:t>
            </a:r>
          </a:p>
          <a:p>
            <a:r>
              <a:rPr lang="en-US" sz="2400" dirty="0"/>
              <a:t>Hepatitis A total antibody </a:t>
            </a:r>
          </a:p>
          <a:p>
            <a:r>
              <a:rPr lang="en-US" sz="2400" dirty="0"/>
              <a:t>Hepatitis C antibody or RNA </a:t>
            </a:r>
          </a:p>
          <a:p>
            <a:r>
              <a:rPr lang="en-US" sz="2400" dirty="0"/>
              <a:t>HIV 4</a:t>
            </a:r>
            <a:r>
              <a:rPr lang="en-US" sz="2400" baseline="30000" dirty="0"/>
              <a:t>th</a:t>
            </a:r>
            <a:r>
              <a:rPr lang="en-US" sz="2400" dirty="0"/>
              <a:t> generation test</a:t>
            </a:r>
          </a:p>
          <a:p>
            <a:r>
              <a:rPr lang="en-US" sz="2400" dirty="0"/>
              <a:t>RPR/</a:t>
            </a:r>
            <a:r>
              <a:rPr lang="en-US" sz="2400" dirty="0" err="1"/>
              <a:t>Treponemal</a:t>
            </a:r>
            <a:r>
              <a:rPr lang="en-US" sz="2400" dirty="0"/>
              <a:t> test</a:t>
            </a:r>
          </a:p>
          <a:p>
            <a:r>
              <a:rPr lang="en-US" sz="2400" dirty="0"/>
              <a:t>GC/Chlamydia</a:t>
            </a:r>
          </a:p>
          <a:p>
            <a:pPr lvl="1"/>
            <a:r>
              <a:rPr lang="en-US" sz="2000" dirty="0"/>
              <a:t>in urine, pharyngeal and rectal PRN</a:t>
            </a:r>
          </a:p>
          <a:p>
            <a:pPr marL="457200" lvl="1" indent="0">
              <a:buNone/>
            </a:pPr>
            <a:endParaRPr lang="en-US" sz="2000" dirty="0"/>
          </a:p>
        </p:txBody>
      </p:sp>
      <p:sp>
        <p:nvSpPr>
          <p:cNvPr id="5" name="TextBox 3"/>
          <p:cNvSpPr txBox="1"/>
          <p:nvPr/>
        </p:nvSpPr>
        <p:spPr>
          <a:xfrm>
            <a:off x="5332628" y="1844670"/>
            <a:ext cx="4470400" cy="12618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indent="-457200">
              <a:buFont typeface="Arial" pitchFamily="34" charset="0"/>
              <a:buChar char="•"/>
            </a:pPr>
            <a:r>
              <a:rPr lang="en-US" sz="2800" dirty="0"/>
              <a:t>Physical Exam:</a:t>
            </a:r>
          </a:p>
          <a:p>
            <a:pPr marL="1257300" lvl="2" indent="-342900">
              <a:buFont typeface="Arial" pitchFamily="34" charset="0"/>
              <a:buChar char="•"/>
            </a:pPr>
            <a:r>
              <a:rPr lang="en-US" sz="2400" dirty="0"/>
              <a:t>Soft tissue exam</a:t>
            </a:r>
          </a:p>
          <a:p>
            <a:pPr marL="1257300" lvl="2" indent="-342900">
              <a:buFont typeface="Arial" pitchFamily="34" charset="0"/>
              <a:buChar char="•"/>
            </a:pPr>
            <a:r>
              <a:rPr lang="en-US" sz="2400" dirty="0"/>
              <a:t>Cardiac murmurs</a:t>
            </a:r>
          </a:p>
        </p:txBody>
      </p:sp>
    </p:spTree>
    <p:extLst>
      <p:ext uri="{BB962C8B-B14F-4D97-AF65-F5344CB8AC3E}">
        <p14:creationId xmlns:p14="http://schemas.microsoft.com/office/powerpoint/2010/main" val="420877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668975"/>
            <a:ext cx="7881254" cy="1143000"/>
          </a:xfrm>
        </p:spPr>
        <p:txBody>
          <a:bodyPr/>
          <a:lstStyle/>
          <a:p>
            <a:r>
              <a:rPr lang="en-US" dirty="0">
                <a:solidFill>
                  <a:schemeClr val="accent4"/>
                </a:solidFill>
              </a:rPr>
              <a:t>Disclosures</a:t>
            </a:r>
          </a:p>
        </p:txBody>
      </p:sp>
      <p:sp>
        <p:nvSpPr>
          <p:cNvPr id="3" name="Text Placeholder 2"/>
          <p:cNvSpPr>
            <a:spLocks noGrp="1"/>
          </p:cNvSpPr>
          <p:nvPr>
            <p:ph type="body" sz="quarter" idx="10"/>
          </p:nvPr>
        </p:nvSpPr>
        <p:spPr>
          <a:xfrm>
            <a:off x="810909" y="1824301"/>
            <a:ext cx="7534275" cy="4735525"/>
          </a:xfrm>
        </p:spPr>
        <p:txBody>
          <a:bodyPr>
            <a:normAutofit/>
          </a:bodyPr>
          <a:lstStyle/>
          <a:p>
            <a:r>
              <a:rPr lang="en-US" dirty="0"/>
              <a:t>I have nothing to disclose.</a:t>
            </a:r>
          </a:p>
          <a:p>
            <a:pPr marL="0" indent="0">
              <a:buNone/>
            </a:pPr>
            <a:endParaRPr lang="en-US" dirty="0"/>
          </a:p>
          <a:p>
            <a:endParaRPr lang="en-US" dirty="0"/>
          </a:p>
        </p:txBody>
      </p:sp>
    </p:spTree>
    <p:extLst>
      <p:ext uri="{BB962C8B-B14F-4D97-AF65-F5344CB8AC3E}">
        <p14:creationId xmlns:p14="http://schemas.microsoft.com/office/powerpoint/2010/main" val="2665354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2</a:t>
            </a:r>
            <a:r>
              <a:rPr lang="en-US" sz="3600" baseline="30000" dirty="0"/>
              <a:t>nd</a:t>
            </a:r>
            <a:r>
              <a:rPr lang="en-US" sz="3600" dirty="0"/>
              <a:t> Visit: Review and Take Action</a:t>
            </a:r>
          </a:p>
        </p:txBody>
      </p:sp>
      <p:pic>
        <p:nvPicPr>
          <p:cNvPr id="4" name="table"/>
          <p:cNvPicPr>
            <a:picLocks noChangeAspect="1"/>
          </p:cNvPicPr>
          <p:nvPr/>
        </p:nvPicPr>
        <p:blipFill>
          <a:blip r:embed="rId2"/>
          <a:stretch>
            <a:fillRect/>
          </a:stretch>
        </p:blipFill>
        <p:spPr>
          <a:xfrm>
            <a:off x="67254" y="1865936"/>
            <a:ext cx="9007910" cy="3750760"/>
          </a:xfrm>
          <a:prstGeom prst="rect">
            <a:avLst/>
          </a:prstGeom>
        </p:spPr>
      </p:pic>
      <p:sp>
        <p:nvSpPr>
          <p:cNvPr id="5" name="Rectangle 4"/>
          <p:cNvSpPr/>
          <p:nvPr/>
        </p:nvSpPr>
        <p:spPr>
          <a:xfrm>
            <a:off x="6902774" y="6420671"/>
            <a:ext cx="2172390" cy="369332"/>
          </a:xfrm>
          <a:prstGeom prst="rect">
            <a:avLst/>
          </a:prstGeom>
        </p:spPr>
        <p:txBody>
          <a:bodyPr wrap="none">
            <a:spAutoFit/>
          </a:bodyPr>
          <a:lstStyle/>
          <a:p>
            <a:r>
              <a:rPr lang="en-US" dirty="0"/>
              <a:t>* Evaluate for </a:t>
            </a:r>
            <a:r>
              <a:rPr lang="en-US" dirty="0" err="1"/>
              <a:t>PrEP</a:t>
            </a:r>
            <a:endParaRPr lang="en-US" dirty="0"/>
          </a:p>
        </p:txBody>
      </p:sp>
    </p:spTree>
    <p:extLst>
      <p:ext uri="{BB962C8B-B14F-4D97-AF65-F5344CB8AC3E}">
        <p14:creationId xmlns:p14="http://schemas.microsoft.com/office/powerpoint/2010/main" val="164122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0" y="2285511"/>
            <a:ext cx="9171539" cy="1743072"/>
          </a:xfrm>
          <a:prstGeom prst="rect">
            <a:avLst/>
          </a:prstGeom>
        </p:spPr>
      </p:pic>
      <p:sp>
        <p:nvSpPr>
          <p:cNvPr id="5" name="Rectangle 4"/>
          <p:cNvSpPr/>
          <p:nvPr/>
        </p:nvSpPr>
        <p:spPr>
          <a:xfrm>
            <a:off x="6796896" y="6343669"/>
            <a:ext cx="2172390" cy="369332"/>
          </a:xfrm>
          <a:prstGeom prst="rect">
            <a:avLst/>
          </a:prstGeom>
        </p:spPr>
        <p:txBody>
          <a:bodyPr wrap="none">
            <a:spAutoFit/>
          </a:bodyPr>
          <a:lstStyle/>
          <a:p>
            <a:r>
              <a:rPr lang="en-US" dirty="0"/>
              <a:t>* Evaluate for </a:t>
            </a:r>
            <a:r>
              <a:rPr lang="en-US" dirty="0" err="1"/>
              <a:t>PrEP</a:t>
            </a:r>
            <a:endParaRPr lang="en-US" dirty="0"/>
          </a:p>
        </p:txBody>
      </p:sp>
    </p:spTree>
    <p:extLst>
      <p:ext uri="{BB962C8B-B14F-4D97-AF65-F5344CB8AC3E}">
        <p14:creationId xmlns:p14="http://schemas.microsoft.com/office/powerpoint/2010/main" val="183498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Frequency </a:t>
            </a:r>
          </a:p>
        </p:txBody>
      </p:sp>
      <p:graphicFrame>
        <p:nvGraphicFramePr>
          <p:cNvPr id="5" name="Content Placeholder 5"/>
          <p:cNvGraphicFramePr>
            <a:graphicFrameLocks/>
          </p:cNvGraphicFramePr>
          <p:nvPr>
            <p:extLst>
              <p:ext uri="{D42A27DB-BD31-4B8C-83A1-F6EECF244321}">
                <p14:modId xmlns:p14="http://schemas.microsoft.com/office/powerpoint/2010/main" val="948950457"/>
              </p:ext>
            </p:extLst>
          </p:nvPr>
        </p:nvGraphicFramePr>
        <p:xfrm>
          <a:off x="247609" y="2067023"/>
          <a:ext cx="8661936" cy="4371582"/>
        </p:xfrm>
        <a:graphic>
          <a:graphicData uri="http://schemas.openxmlformats.org/drawingml/2006/table">
            <a:tbl>
              <a:tblPr firstRow="1" bandRow="1">
                <a:tableStyleId>{5C22544A-7EE6-4342-B048-85BDC9FD1C3A}</a:tableStyleId>
              </a:tblPr>
              <a:tblGrid>
                <a:gridCol w="3092826">
                  <a:extLst>
                    <a:ext uri="{9D8B030D-6E8A-4147-A177-3AD203B41FA5}">
                      <a16:colId xmlns:a16="http://schemas.microsoft.com/office/drawing/2014/main" val="20000"/>
                    </a:ext>
                  </a:extLst>
                </a:gridCol>
                <a:gridCol w="5569110">
                  <a:extLst>
                    <a:ext uri="{9D8B030D-6E8A-4147-A177-3AD203B41FA5}">
                      <a16:colId xmlns:a16="http://schemas.microsoft.com/office/drawing/2014/main" val="20001"/>
                    </a:ext>
                  </a:extLst>
                </a:gridCol>
              </a:tblGrid>
              <a:tr h="462945">
                <a:tc>
                  <a:txBody>
                    <a:bodyPr/>
                    <a:lstStyle/>
                    <a:p>
                      <a:r>
                        <a:rPr lang="en-US" dirty="0"/>
                        <a:t>Test</a:t>
                      </a:r>
                    </a:p>
                  </a:txBody>
                  <a:tcPr/>
                </a:tc>
                <a:tc>
                  <a:txBody>
                    <a:bodyPr/>
                    <a:lstStyle/>
                    <a:p>
                      <a:r>
                        <a:rPr lang="en-US" dirty="0"/>
                        <a:t>Result</a:t>
                      </a:r>
                    </a:p>
                  </a:txBody>
                  <a:tcPr/>
                </a:tc>
                <a:extLst>
                  <a:ext uri="{0D108BD9-81ED-4DB2-BD59-A6C34878D82A}">
                    <a16:rowId xmlns:a16="http://schemas.microsoft.com/office/drawing/2014/main" val="10000"/>
                  </a:ext>
                </a:extLst>
              </a:tr>
              <a:tr h="906639">
                <a:tc>
                  <a:txBody>
                    <a:bodyPr/>
                    <a:lstStyle/>
                    <a:p>
                      <a:r>
                        <a:rPr lang="en-US" sz="2400" dirty="0"/>
                        <a:t>Hepatitis C</a:t>
                      </a:r>
                    </a:p>
                  </a:txBody>
                  <a:tcPr/>
                </a:tc>
                <a:tc>
                  <a:txBody>
                    <a:bodyPr/>
                    <a:lstStyle/>
                    <a:p>
                      <a:r>
                        <a:rPr lang="en-US" sz="2400" dirty="0"/>
                        <a:t>Most</a:t>
                      </a:r>
                      <a:r>
                        <a:rPr lang="en-US" sz="2400" baseline="0" dirty="0"/>
                        <a:t> guidelines recommend once a year but may be more frequent</a:t>
                      </a:r>
                      <a:endParaRPr lang="en-US" sz="2400" dirty="0"/>
                    </a:p>
                  </a:txBody>
                  <a:tcPr/>
                </a:tc>
                <a:extLst>
                  <a:ext uri="{0D108BD9-81ED-4DB2-BD59-A6C34878D82A}">
                    <a16:rowId xmlns:a16="http://schemas.microsoft.com/office/drawing/2014/main" val="10001"/>
                  </a:ext>
                </a:extLst>
              </a:tr>
              <a:tr h="906639">
                <a:tc>
                  <a:txBody>
                    <a:bodyPr/>
                    <a:lstStyle/>
                    <a:p>
                      <a:r>
                        <a:rPr lang="en-US" sz="2400" dirty="0"/>
                        <a:t>Hepatitis</a:t>
                      </a:r>
                      <a:r>
                        <a:rPr lang="en-US" sz="2400" baseline="0" dirty="0"/>
                        <a:t> A</a:t>
                      </a:r>
                      <a:endParaRPr lang="en-US" sz="2400" dirty="0"/>
                    </a:p>
                  </a:txBody>
                  <a:tcPr/>
                </a:tc>
                <a:tc>
                  <a:txBody>
                    <a:bodyPr/>
                    <a:lstStyle/>
                    <a:p>
                      <a:r>
                        <a:rPr lang="en-US" sz="2400" dirty="0"/>
                        <a:t>Once since if negative</a:t>
                      </a:r>
                      <a:r>
                        <a:rPr lang="en-US" sz="2400" baseline="0" dirty="0"/>
                        <a:t> vaccination should be offered</a:t>
                      </a:r>
                    </a:p>
                  </a:txBody>
                  <a:tcPr/>
                </a:tc>
                <a:extLst>
                  <a:ext uri="{0D108BD9-81ED-4DB2-BD59-A6C34878D82A}">
                    <a16:rowId xmlns:a16="http://schemas.microsoft.com/office/drawing/2014/main" val="10002"/>
                  </a:ext>
                </a:extLst>
              </a:tr>
              <a:tr h="906639">
                <a:tc>
                  <a:txBody>
                    <a:bodyPr/>
                    <a:lstStyle/>
                    <a:p>
                      <a:r>
                        <a:rPr lang="en-US" sz="2400" dirty="0"/>
                        <a:t>Hepatitis B</a:t>
                      </a:r>
                    </a:p>
                  </a:txBody>
                  <a:tcPr/>
                </a:tc>
                <a:tc>
                  <a:txBody>
                    <a:bodyPr/>
                    <a:lstStyle/>
                    <a:p>
                      <a:r>
                        <a:rPr lang="en-US" sz="2400" baseline="0" dirty="0"/>
                        <a:t>Once since if negative vaccination should be offered</a:t>
                      </a:r>
                    </a:p>
                  </a:txBody>
                  <a:tcPr/>
                </a:tc>
                <a:extLst>
                  <a:ext uri="{0D108BD9-81ED-4DB2-BD59-A6C34878D82A}">
                    <a16:rowId xmlns:a16="http://schemas.microsoft.com/office/drawing/2014/main" val="10003"/>
                  </a:ext>
                </a:extLst>
              </a:tr>
              <a:tr h="762799">
                <a:tc>
                  <a:txBody>
                    <a:bodyPr/>
                    <a:lstStyle/>
                    <a:p>
                      <a:r>
                        <a:rPr lang="en-US" sz="2400" dirty="0"/>
                        <a:t>GC/Chlamydia</a:t>
                      </a:r>
                    </a:p>
                    <a:p>
                      <a:r>
                        <a:rPr lang="en-US" sz="2400" dirty="0"/>
                        <a:t>Syphilis/HIV</a:t>
                      </a:r>
                    </a:p>
                  </a:txBody>
                  <a:tcPr/>
                </a:tc>
                <a:tc>
                  <a:txBody>
                    <a:bodyPr/>
                    <a:lstStyle/>
                    <a:p>
                      <a:r>
                        <a:rPr lang="en-US" sz="2400" dirty="0"/>
                        <a:t>Every 6 months if they are on </a:t>
                      </a:r>
                      <a:r>
                        <a:rPr lang="en-US" sz="2400" dirty="0" err="1"/>
                        <a:t>PrEP</a:t>
                      </a:r>
                      <a:r>
                        <a:rPr lang="en-US" sz="2400" dirty="0"/>
                        <a:t> and anytime they report an u</a:t>
                      </a:r>
                      <a:r>
                        <a:rPr lang="en-US" sz="2400" baseline="0" dirty="0"/>
                        <a:t>nprotected exposure</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01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Visit: Vaccines, sexual </a:t>
            </a:r>
            <a:r>
              <a:rPr lang="en-US" dirty="0" err="1"/>
              <a:t>hx</a:t>
            </a:r>
            <a:endParaRPr lang="en-US" dirty="0"/>
          </a:p>
        </p:txBody>
      </p:sp>
      <p:sp>
        <p:nvSpPr>
          <p:cNvPr id="3" name="Content Placeholder 2"/>
          <p:cNvSpPr>
            <a:spLocks noGrp="1"/>
          </p:cNvSpPr>
          <p:nvPr>
            <p:ph idx="1"/>
          </p:nvPr>
        </p:nvSpPr>
        <p:spPr/>
        <p:txBody>
          <a:bodyPr>
            <a:normAutofit/>
          </a:bodyPr>
          <a:lstStyle/>
          <a:p>
            <a:r>
              <a:rPr lang="en-US" dirty="0"/>
              <a:t>Review vaccines</a:t>
            </a:r>
          </a:p>
          <a:p>
            <a:pPr lvl="1"/>
            <a:r>
              <a:rPr lang="en-US" dirty="0"/>
              <a:t>Hepatitis A and B</a:t>
            </a:r>
          </a:p>
          <a:p>
            <a:pPr lvl="1"/>
            <a:r>
              <a:rPr lang="en-US" dirty="0"/>
              <a:t>Pneumococcal 23 (and PCV13)</a:t>
            </a:r>
          </a:p>
          <a:p>
            <a:pPr lvl="1"/>
            <a:r>
              <a:rPr lang="en-US" dirty="0" err="1"/>
              <a:t>TdAP</a:t>
            </a:r>
            <a:endParaRPr lang="en-US" dirty="0"/>
          </a:p>
          <a:p>
            <a:pPr lvl="1"/>
            <a:r>
              <a:rPr lang="en-US" dirty="0"/>
              <a:t>HPV (&lt; age 26; discuss ages 27-45)</a:t>
            </a:r>
          </a:p>
          <a:p>
            <a:pPr lvl="1"/>
            <a:r>
              <a:rPr lang="en-US" dirty="0"/>
              <a:t>Seasonal flu</a:t>
            </a:r>
          </a:p>
        </p:txBody>
      </p:sp>
      <p:sp>
        <p:nvSpPr>
          <p:cNvPr id="4" name="TextBox 3"/>
          <p:cNvSpPr txBox="1"/>
          <p:nvPr/>
        </p:nvSpPr>
        <p:spPr>
          <a:xfrm>
            <a:off x="4547549" y="6465415"/>
            <a:ext cx="4596451" cy="292388"/>
          </a:xfrm>
          <a:prstGeom prst="rect">
            <a:avLst/>
          </a:prstGeom>
          <a:noFill/>
        </p:spPr>
        <p:txBody>
          <a:bodyPr wrap="none" rtlCol="0">
            <a:spAutoFit/>
          </a:bodyPr>
          <a:lstStyle/>
          <a:p>
            <a:r>
              <a:rPr lang="en-US" sz="1300" dirty="0">
                <a:hlinkClick r:id="rId2"/>
              </a:rPr>
              <a:t>https://www.cdc.gov/vaccines/schedules/hcp/imz/adult.html</a:t>
            </a:r>
            <a:endParaRPr lang="en-US" sz="1300" dirty="0"/>
          </a:p>
        </p:txBody>
      </p:sp>
    </p:spTree>
    <p:extLst>
      <p:ext uri="{BB962C8B-B14F-4D97-AF65-F5344CB8AC3E}">
        <p14:creationId xmlns:p14="http://schemas.microsoft.com/office/powerpoint/2010/main" val="264284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16747" y="1296029"/>
            <a:ext cx="8769655" cy="4338847"/>
          </a:xfrm>
          <a:prstGeom prst="rect">
            <a:avLst/>
          </a:prstGeom>
        </p:spPr>
      </p:pic>
    </p:spTree>
    <p:extLst>
      <p:ext uri="{BB962C8B-B14F-4D97-AF65-F5344CB8AC3E}">
        <p14:creationId xmlns:p14="http://schemas.microsoft.com/office/powerpoint/2010/main" val="1135496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PrEP</a:t>
            </a:r>
            <a:r>
              <a:rPr lang="en-US" dirty="0"/>
              <a:t>: Indications</a:t>
            </a:r>
          </a:p>
        </p:txBody>
      </p:sp>
      <p:graphicFrame>
        <p:nvGraphicFramePr>
          <p:cNvPr id="5" name="Content Placeholder 3"/>
          <p:cNvGraphicFramePr>
            <a:graphicFrameLocks/>
          </p:cNvGraphicFramePr>
          <p:nvPr>
            <p:extLst>
              <p:ext uri="{D42A27DB-BD31-4B8C-83A1-F6EECF244321}">
                <p14:modId xmlns:p14="http://schemas.microsoft.com/office/powerpoint/2010/main" val="983689827"/>
              </p:ext>
            </p:extLst>
          </p:nvPr>
        </p:nvGraphicFramePr>
        <p:xfrm>
          <a:off x="213640" y="1944304"/>
          <a:ext cx="8729874" cy="3410017"/>
        </p:xfrm>
        <a:graphic>
          <a:graphicData uri="http://schemas.openxmlformats.org/drawingml/2006/table">
            <a:tbl>
              <a:tblPr firstRow="1" bandRow="1">
                <a:tableStyleId>{21E4AEA4-8DFA-4A89-87EB-49C32662AFE0}</a:tableStyleId>
              </a:tblPr>
              <a:tblGrid>
                <a:gridCol w="4364937">
                  <a:extLst>
                    <a:ext uri="{9D8B030D-6E8A-4147-A177-3AD203B41FA5}">
                      <a16:colId xmlns:a16="http://schemas.microsoft.com/office/drawing/2014/main" val="20000"/>
                    </a:ext>
                  </a:extLst>
                </a:gridCol>
                <a:gridCol w="4364937">
                  <a:extLst>
                    <a:ext uri="{9D8B030D-6E8A-4147-A177-3AD203B41FA5}">
                      <a16:colId xmlns:a16="http://schemas.microsoft.com/office/drawing/2014/main" val="20001"/>
                    </a:ext>
                  </a:extLst>
                </a:gridCol>
              </a:tblGrid>
              <a:tr h="392497">
                <a:tc gridSpan="2">
                  <a:txBody>
                    <a:bodyPr/>
                    <a:lstStyle/>
                    <a:p>
                      <a:pPr algn="ctr"/>
                      <a:endParaRPr lang="en-US" sz="1600" dirty="0"/>
                    </a:p>
                  </a:txBody>
                  <a:tcPr marL="121920" marR="121920"/>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dirty="0"/>
                        <a:t>Men Who</a:t>
                      </a:r>
                      <a:r>
                        <a:rPr lang="en-US" sz="2000" baseline="0" dirty="0"/>
                        <a:t> Have Sex With Men (MSM)</a:t>
                      </a:r>
                      <a:endParaRPr lang="en-US" sz="2000" b="1" dirty="0"/>
                    </a:p>
                  </a:txBody>
                  <a:tcPr marL="121920" marR="121920"/>
                </a:tc>
                <a:tc>
                  <a:txBody>
                    <a:bodyPr/>
                    <a:lstStyle/>
                    <a:p>
                      <a:pPr marL="342900" indent="-342900">
                        <a:buAutoNum type="arabicPeriod"/>
                      </a:pPr>
                      <a:r>
                        <a:rPr lang="en-US" sz="1800" dirty="0"/>
                        <a:t>HIV positive partner</a:t>
                      </a:r>
                    </a:p>
                    <a:p>
                      <a:pPr marL="342900" indent="-342900">
                        <a:buAutoNum type="arabicPeriod"/>
                      </a:pPr>
                      <a:r>
                        <a:rPr lang="en-US" sz="1800" dirty="0"/>
                        <a:t>Recent STI (particularly syphilis)</a:t>
                      </a:r>
                    </a:p>
                    <a:p>
                      <a:pPr marL="342900" indent="-342900">
                        <a:buAutoNum type="arabicPeriod"/>
                      </a:pPr>
                      <a:r>
                        <a:rPr lang="en-US" sz="1800" dirty="0"/>
                        <a:t>High number of sex partners</a:t>
                      </a:r>
                    </a:p>
                    <a:p>
                      <a:pPr marL="342900" indent="-342900">
                        <a:buAutoNum type="arabicPeriod"/>
                      </a:pPr>
                      <a:r>
                        <a:rPr lang="en-US" sz="1800" dirty="0"/>
                        <a:t>Inconsistent/no</a:t>
                      </a:r>
                      <a:r>
                        <a:rPr lang="en-US" sz="1800" baseline="0" dirty="0"/>
                        <a:t> condom use</a:t>
                      </a:r>
                    </a:p>
                    <a:p>
                      <a:pPr marL="342900" indent="-342900">
                        <a:buAutoNum type="arabicPeriod"/>
                      </a:pPr>
                      <a:r>
                        <a:rPr lang="en-US" sz="1800" dirty="0"/>
                        <a:t>Commercial Sex Work</a:t>
                      </a:r>
                    </a:p>
                  </a:txBody>
                  <a:tcPr marL="121920" marR="121920"/>
                </a:tc>
                <a:extLst>
                  <a:ext uri="{0D108BD9-81ED-4DB2-BD59-A6C34878D82A}">
                    <a16:rowId xmlns:a16="http://schemas.microsoft.com/office/drawing/2014/main" val="10001"/>
                  </a:ext>
                </a:extLst>
              </a:tr>
              <a:tr h="370840">
                <a:tc>
                  <a:txBody>
                    <a:bodyPr/>
                    <a:lstStyle/>
                    <a:p>
                      <a:r>
                        <a:rPr lang="en-US" sz="2000" dirty="0"/>
                        <a:t>Heterosexual Men &amp; Women</a:t>
                      </a:r>
                      <a:endParaRPr lang="en-US" sz="2000" b="1" dirty="0"/>
                    </a:p>
                  </a:txBody>
                  <a:tcPr marL="121920" marR="121920"/>
                </a:tc>
                <a:tc>
                  <a:txBody>
                    <a:bodyPr/>
                    <a:lstStyle/>
                    <a:p>
                      <a:pPr marL="0" indent="0">
                        <a:buNone/>
                      </a:pPr>
                      <a:r>
                        <a:rPr lang="en-US" sz="1800" dirty="0"/>
                        <a:t>1-5. Same as above</a:t>
                      </a:r>
                      <a:r>
                        <a:rPr lang="en-US" sz="1800" baseline="0" dirty="0"/>
                        <a:t> </a:t>
                      </a:r>
                    </a:p>
                    <a:p>
                      <a:pPr marL="0" indent="0">
                        <a:buNone/>
                      </a:pPr>
                      <a:r>
                        <a:rPr lang="en-US" sz="1800" baseline="0" dirty="0"/>
                        <a:t>6.    </a:t>
                      </a:r>
                      <a:r>
                        <a:rPr lang="en-US" sz="1800" dirty="0"/>
                        <a:t>High prevalence area</a:t>
                      </a:r>
                    </a:p>
                  </a:txBody>
                  <a:tcPr marL="121920" marR="121920"/>
                </a:tc>
                <a:extLst>
                  <a:ext uri="{0D108BD9-81ED-4DB2-BD59-A6C34878D82A}">
                    <a16:rowId xmlns:a16="http://schemas.microsoft.com/office/drawing/2014/main" val="10002"/>
                  </a:ext>
                </a:extLst>
              </a:tr>
              <a:tr h="370840">
                <a:tc>
                  <a:txBody>
                    <a:bodyPr/>
                    <a:lstStyle/>
                    <a:p>
                      <a:r>
                        <a:rPr lang="en-US" sz="2000" dirty="0"/>
                        <a:t>People Who Inject Drugs (PWID)</a:t>
                      </a:r>
                      <a:endParaRPr lang="en-US" sz="2000" b="1" dirty="0"/>
                    </a:p>
                  </a:txBody>
                  <a:tcPr marL="121920" marR="121920"/>
                </a:tc>
                <a:tc>
                  <a:txBody>
                    <a:bodyPr/>
                    <a:lstStyle/>
                    <a:p>
                      <a:pPr marL="342900" indent="-342900">
                        <a:buAutoNum type="arabicPeriod"/>
                      </a:pPr>
                      <a:r>
                        <a:rPr lang="en-US" sz="1800" dirty="0"/>
                        <a:t>HIV positive</a:t>
                      </a:r>
                      <a:r>
                        <a:rPr lang="en-US" sz="1800" baseline="0" dirty="0"/>
                        <a:t> </a:t>
                      </a:r>
                      <a:r>
                        <a:rPr lang="en-US" sz="1800" dirty="0"/>
                        <a:t>injection partner</a:t>
                      </a:r>
                    </a:p>
                    <a:p>
                      <a:pPr marL="342900" indent="-342900">
                        <a:buAutoNum type="arabicPeriod"/>
                      </a:pPr>
                      <a:r>
                        <a:rPr lang="en-US" sz="1800" dirty="0"/>
                        <a:t>Shares injection</a:t>
                      </a:r>
                      <a:r>
                        <a:rPr lang="en-US" sz="1800" baseline="0" dirty="0"/>
                        <a:t> equipment</a:t>
                      </a:r>
                    </a:p>
                    <a:p>
                      <a:pPr marL="342900" indent="-342900">
                        <a:buAutoNum type="arabicPeriod"/>
                      </a:pPr>
                      <a:r>
                        <a:rPr lang="en-US" sz="1800" baseline="0" dirty="0"/>
                        <a:t>Recent drug treatment + still injecting</a:t>
                      </a:r>
                      <a:endParaRPr lang="en-US" sz="1800" dirty="0"/>
                    </a:p>
                  </a:txBody>
                  <a:tcPr marL="121920" marR="121920"/>
                </a:tc>
                <a:extLst>
                  <a:ext uri="{0D108BD9-81ED-4DB2-BD59-A6C34878D82A}">
                    <a16:rowId xmlns:a16="http://schemas.microsoft.com/office/drawing/2014/main" val="10003"/>
                  </a:ext>
                </a:extLst>
              </a:tr>
            </a:tbl>
          </a:graphicData>
        </a:graphic>
      </p:graphicFrame>
      <p:sp>
        <p:nvSpPr>
          <p:cNvPr id="7" name="TextBox 6"/>
          <p:cNvSpPr txBox="1"/>
          <p:nvPr/>
        </p:nvSpPr>
        <p:spPr>
          <a:xfrm>
            <a:off x="1629157" y="6449249"/>
            <a:ext cx="9529011" cy="292388"/>
          </a:xfrm>
          <a:prstGeom prst="rect">
            <a:avLst/>
          </a:prstGeom>
          <a:noFill/>
        </p:spPr>
        <p:txBody>
          <a:bodyPr wrap="square" rtlCol="0">
            <a:spAutoFit/>
          </a:bodyPr>
          <a:lstStyle/>
          <a:p>
            <a:pPr algn="ctr"/>
            <a:r>
              <a:rPr lang="en-US" sz="1300" dirty="0">
                <a:hlinkClick r:id="rId2"/>
              </a:rPr>
              <a:t>https://www.cdc.gov/hiv/pdf/risk/prep/cdc-hiv-prep-guidelines-2017.pdf</a:t>
            </a:r>
            <a:endParaRPr lang="en-US" sz="1300" dirty="0"/>
          </a:p>
        </p:txBody>
      </p:sp>
    </p:spTree>
    <p:extLst>
      <p:ext uri="{BB962C8B-B14F-4D97-AF65-F5344CB8AC3E}">
        <p14:creationId xmlns:p14="http://schemas.microsoft.com/office/powerpoint/2010/main" val="2987696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129" y="338789"/>
            <a:ext cx="8181975" cy="1733550"/>
          </a:xfrm>
          <a:prstGeom prst="rect">
            <a:avLst/>
          </a:prstGeom>
        </p:spPr>
      </p:pic>
      <p:pic>
        <p:nvPicPr>
          <p:cNvPr id="5" name="Picture 4"/>
          <p:cNvPicPr>
            <a:picLocks noChangeAspect="1"/>
          </p:cNvPicPr>
          <p:nvPr/>
        </p:nvPicPr>
        <p:blipFill>
          <a:blip r:embed="rId3"/>
          <a:stretch>
            <a:fillRect/>
          </a:stretch>
        </p:blipFill>
        <p:spPr>
          <a:xfrm>
            <a:off x="740896" y="2072339"/>
            <a:ext cx="8061760" cy="1604525"/>
          </a:xfrm>
          <a:prstGeom prst="rect">
            <a:avLst/>
          </a:prstGeom>
        </p:spPr>
      </p:pic>
      <p:pic>
        <p:nvPicPr>
          <p:cNvPr id="6" name="Picture 5"/>
          <p:cNvPicPr>
            <a:picLocks noChangeAspect="1"/>
          </p:cNvPicPr>
          <p:nvPr/>
        </p:nvPicPr>
        <p:blipFill>
          <a:blip r:embed="rId4"/>
          <a:stretch>
            <a:fillRect/>
          </a:stretch>
        </p:blipFill>
        <p:spPr>
          <a:xfrm>
            <a:off x="2839758" y="3676864"/>
            <a:ext cx="5236395" cy="2990767"/>
          </a:xfrm>
          <a:prstGeom prst="rect">
            <a:avLst/>
          </a:prstGeom>
        </p:spPr>
      </p:pic>
    </p:spTree>
    <p:extLst>
      <p:ext uri="{BB962C8B-B14F-4D97-AF65-F5344CB8AC3E}">
        <p14:creationId xmlns:p14="http://schemas.microsoft.com/office/powerpoint/2010/main" val="37039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Contraception</a:t>
            </a:r>
          </a:p>
        </p:txBody>
      </p:sp>
      <p:sp>
        <p:nvSpPr>
          <p:cNvPr id="3" name="Content Placeholder 2"/>
          <p:cNvSpPr>
            <a:spLocks noGrp="1"/>
          </p:cNvSpPr>
          <p:nvPr>
            <p:ph idx="1"/>
          </p:nvPr>
        </p:nvSpPr>
        <p:spPr>
          <a:xfrm>
            <a:off x="905433" y="2016825"/>
            <a:ext cx="7545548" cy="4067277"/>
          </a:xfrm>
        </p:spPr>
        <p:txBody>
          <a:bodyPr/>
          <a:lstStyle/>
          <a:p>
            <a:r>
              <a:rPr lang="en-US" dirty="0"/>
              <a:t>Barrier (male and female condoms)</a:t>
            </a:r>
          </a:p>
          <a:p>
            <a:r>
              <a:rPr lang="en-US" dirty="0"/>
              <a:t>LARC (IUD, implantable)</a:t>
            </a:r>
          </a:p>
          <a:p>
            <a:endParaRPr lang="en-US" dirty="0"/>
          </a:p>
          <a:p>
            <a:r>
              <a:rPr lang="en-US" dirty="0"/>
              <a:t>Irreversible contraception ?</a:t>
            </a:r>
          </a:p>
        </p:txBody>
      </p:sp>
      <p:sp>
        <p:nvSpPr>
          <p:cNvPr id="4" name="TextBox 3">
            <a:extLst>
              <a:ext uri="{FF2B5EF4-FFF2-40B4-BE49-F238E27FC236}">
                <a16:creationId xmlns:a16="http://schemas.microsoft.com/office/drawing/2014/main" id="{A39864A7-9EFC-8B4C-8A8A-3AFA19BA70D9}"/>
              </a:ext>
            </a:extLst>
          </p:cNvPr>
          <p:cNvSpPr txBox="1"/>
          <p:nvPr/>
        </p:nvSpPr>
        <p:spPr>
          <a:xfrm>
            <a:off x="3281818" y="6365557"/>
            <a:ext cx="6065828" cy="492443"/>
          </a:xfrm>
          <a:prstGeom prst="rect">
            <a:avLst/>
          </a:prstGeom>
          <a:noFill/>
        </p:spPr>
        <p:txBody>
          <a:bodyPr wrap="none" rtlCol="0">
            <a:spAutoFit/>
          </a:bodyPr>
          <a:lstStyle/>
          <a:p>
            <a:r>
              <a:rPr lang="en-US" sz="1300" dirty="0"/>
              <a:t>							</a:t>
            </a:r>
            <a:r>
              <a:rPr lang="en-US" sz="1300" dirty="0" err="1"/>
              <a:t>Uuskula</a:t>
            </a:r>
            <a:r>
              <a:rPr lang="en-US" sz="1300" dirty="0"/>
              <a:t> in </a:t>
            </a:r>
            <a:r>
              <a:rPr lang="en-US" sz="1300" i="1" dirty="0"/>
              <a:t>Harm Reduction</a:t>
            </a:r>
            <a:r>
              <a:rPr lang="en-US" sz="1300" dirty="0"/>
              <a:t>, 2018</a:t>
            </a:r>
          </a:p>
          <a:p>
            <a:r>
              <a:rPr lang="en-US" sz="1300" dirty="0"/>
              <a:t>https://</a:t>
            </a:r>
            <a:r>
              <a:rPr lang="en-US" sz="1300" dirty="0" err="1"/>
              <a:t>nhchc.org</a:t>
            </a:r>
            <a:r>
              <a:rPr lang="en-US" sz="1300" dirty="0"/>
              <a:t>/</a:t>
            </a:r>
            <a:r>
              <a:rPr lang="en-US" sz="1300" dirty="0" err="1"/>
              <a:t>wp</a:t>
            </a:r>
            <a:r>
              <a:rPr lang="en-US" sz="1300" dirty="0"/>
              <a:t>-content/uploads/2019/08/Reproductive-Health-</a:t>
            </a:r>
            <a:r>
              <a:rPr lang="en-US" sz="1300" dirty="0" err="1"/>
              <a:t>Care.pdf</a:t>
            </a:r>
            <a:endParaRPr lang="en-US" sz="1300" dirty="0"/>
          </a:p>
        </p:txBody>
      </p:sp>
    </p:spTree>
    <p:extLst>
      <p:ext uri="{BB962C8B-B14F-4D97-AF65-F5344CB8AC3E}">
        <p14:creationId xmlns:p14="http://schemas.microsoft.com/office/powerpoint/2010/main" val="284582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Health</a:t>
            </a:r>
          </a:p>
        </p:txBody>
      </p:sp>
      <p:sp>
        <p:nvSpPr>
          <p:cNvPr id="3" name="Content Placeholder 2"/>
          <p:cNvSpPr>
            <a:spLocks noGrp="1"/>
          </p:cNvSpPr>
          <p:nvPr>
            <p:ph idx="1"/>
          </p:nvPr>
        </p:nvSpPr>
        <p:spPr/>
        <p:txBody>
          <a:bodyPr/>
          <a:lstStyle/>
          <a:p>
            <a:r>
              <a:rPr lang="en-US" dirty="0"/>
              <a:t>Encourage hydration </a:t>
            </a:r>
          </a:p>
          <a:p>
            <a:r>
              <a:rPr lang="en-US" dirty="0"/>
              <a:t>Dental referrals</a:t>
            </a:r>
          </a:p>
          <a:p>
            <a:r>
              <a:rPr lang="en-US" dirty="0"/>
              <a:t>Toothbrushes, toothpaste</a:t>
            </a:r>
          </a:p>
        </p:txBody>
      </p:sp>
      <p:sp>
        <p:nvSpPr>
          <p:cNvPr id="4" name="TextBox 3">
            <a:extLst>
              <a:ext uri="{FF2B5EF4-FFF2-40B4-BE49-F238E27FC236}">
                <a16:creationId xmlns:a16="http://schemas.microsoft.com/office/drawing/2014/main" id="{E855E662-0127-2F41-B15B-F5E9701541D2}"/>
              </a:ext>
            </a:extLst>
          </p:cNvPr>
          <p:cNvSpPr txBox="1"/>
          <p:nvPr/>
        </p:nvSpPr>
        <p:spPr>
          <a:xfrm>
            <a:off x="7298687" y="6467060"/>
            <a:ext cx="1845313" cy="292388"/>
          </a:xfrm>
          <a:prstGeom prst="rect">
            <a:avLst/>
          </a:prstGeom>
          <a:noFill/>
        </p:spPr>
        <p:txBody>
          <a:bodyPr wrap="none" rtlCol="0">
            <a:spAutoFit/>
          </a:bodyPr>
          <a:lstStyle/>
          <a:p>
            <a:r>
              <a:rPr lang="en-US" sz="1300" dirty="0" err="1"/>
              <a:t>Laslett</a:t>
            </a:r>
            <a:r>
              <a:rPr lang="en-US" sz="1300" dirty="0"/>
              <a:t> in </a:t>
            </a:r>
            <a:r>
              <a:rPr lang="en-US" sz="1300" i="1" dirty="0"/>
              <a:t>Addiction</a:t>
            </a:r>
            <a:r>
              <a:rPr lang="en-US" sz="1300" dirty="0"/>
              <a:t>, 2008</a:t>
            </a:r>
          </a:p>
        </p:txBody>
      </p:sp>
    </p:spTree>
    <p:extLst>
      <p:ext uri="{BB962C8B-B14F-4D97-AF65-F5344CB8AC3E}">
        <p14:creationId xmlns:p14="http://schemas.microsoft.com/office/powerpoint/2010/main" val="3715940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descr="TextBox 3"/>
          <p:cNvSpPr/>
          <p:nvPr/>
        </p:nvSpPr>
        <p:spPr>
          <a:xfrm>
            <a:off x="1200492" y="2411129"/>
            <a:ext cx="7067609" cy="1915909"/>
          </a:xfrm>
          <a:prstGeom prst="rect">
            <a:avLst/>
          </a:prstGeom>
          <a:ln w="25400">
            <a:miter lim="400000"/>
          </a:ln>
          <a:extLst>
            <a:ext uri="{C572A759-6A51-4108-AA02-DFA0A04FC94B}">
              <ma14:wrappingTextBoxFlag xmlns:ma14="http://schemas.microsoft.com/office/mac/drawingml/2011/main" xmlns="" val="1"/>
            </a:ext>
          </a:extLst>
        </p:spPr>
        <p:txBody>
          <a:bodyPr wrap="square" tIns="34290" bIns="34290">
            <a:spAutoFit/>
          </a:bodyPr>
          <a:lstStyle>
            <a:lvl1pPr>
              <a:defRPr>
                <a:solidFill>
                  <a:srgbClr val="48434A"/>
                </a:solidFill>
                <a:latin typeface="+mj-lt"/>
                <a:ea typeface="+mj-ea"/>
                <a:cs typeface="+mj-cs"/>
                <a:sym typeface="Helvetica"/>
              </a:defRPr>
            </a:lvl1pPr>
          </a:lstStyle>
          <a:p>
            <a:pPr algn="ctr"/>
            <a:r>
              <a:rPr lang="en-US" sz="6000" dirty="0"/>
              <a:t>What questions do you have?</a:t>
            </a:r>
            <a:endParaRPr sz="6000" dirty="0"/>
          </a:p>
        </p:txBody>
      </p:sp>
    </p:spTree>
    <p:extLst>
      <p:ext uri="{BB962C8B-B14F-4D97-AF65-F5344CB8AC3E}">
        <p14:creationId xmlns:p14="http://schemas.microsoft.com/office/powerpoint/2010/main" val="2943253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dirty="0"/>
              <a:t>1. Define harm reduction and locate within the continuum of care for SUDs.   </a:t>
            </a:r>
          </a:p>
          <a:p>
            <a:pPr marL="0" indent="0">
              <a:buNone/>
            </a:pPr>
            <a:r>
              <a:rPr lang="en-US" dirty="0"/>
              <a:t>2. Mitigate overdose risk with patients.</a:t>
            </a:r>
          </a:p>
          <a:p>
            <a:pPr marL="0" indent="0">
              <a:buNone/>
            </a:pPr>
            <a:r>
              <a:rPr lang="en-US" dirty="0"/>
              <a:t>3. Learn principles of safer injection.</a:t>
            </a:r>
          </a:p>
          <a:p>
            <a:pPr marL="0" indent="0">
              <a:buNone/>
            </a:pPr>
            <a:r>
              <a:rPr lang="en-US" dirty="0"/>
              <a:t>4. Employ an evidenced-based approach to prevent communicable infections.</a:t>
            </a:r>
          </a:p>
        </p:txBody>
      </p:sp>
    </p:spTree>
    <p:extLst>
      <p:ext uri="{BB962C8B-B14F-4D97-AF65-F5344CB8AC3E}">
        <p14:creationId xmlns:p14="http://schemas.microsoft.com/office/powerpoint/2010/main" val="3252208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pPr marL="0" indent="0">
              <a:buNone/>
            </a:pPr>
            <a:r>
              <a:rPr lang="en-US" dirty="0"/>
              <a:t>1. Harm reduction is integral to the care of patients with substance use disorders.</a:t>
            </a:r>
          </a:p>
          <a:p>
            <a:pPr marL="0" indent="0">
              <a:buNone/>
            </a:pPr>
            <a:r>
              <a:rPr lang="en-US" dirty="0"/>
              <a:t>2. Counseling patients on overdose risk and injection safety will reduce SUD-associated comorbidity.</a:t>
            </a:r>
          </a:p>
          <a:p>
            <a:pPr marL="0" indent="0">
              <a:buNone/>
            </a:pPr>
            <a:r>
              <a:rPr lang="en-US" dirty="0"/>
              <a:t>3. Patients with active use are eligible for a battery of screening tests, vaccinations, and prevention efforts.</a:t>
            </a:r>
          </a:p>
        </p:txBody>
      </p:sp>
    </p:spTree>
    <p:extLst>
      <p:ext uri="{BB962C8B-B14F-4D97-AF65-F5344CB8AC3E}">
        <p14:creationId xmlns:p14="http://schemas.microsoft.com/office/powerpoint/2010/main" val="2060565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SU four-colog master brand logo." title="OHSU master bran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4284" y="1810771"/>
            <a:ext cx="870038" cy="1490121"/>
          </a:xfrm>
          <a:prstGeom prst="rect">
            <a:avLst/>
          </a:prstGeom>
        </p:spPr>
      </p:pic>
      <p:sp>
        <p:nvSpPr>
          <p:cNvPr id="3" name="Title 1"/>
          <p:cNvSpPr txBox="1">
            <a:spLocks/>
          </p:cNvSpPr>
          <p:nvPr/>
        </p:nvSpPr>
        <p:spPr>
          <a:xfrm>
            <a:off x="713103" y="4274051"/>
            <a:ext cx="7772400" cy="10017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rgbClr val="002776"/>
                </a:solidFill>
                <a:latin typeface="Lato Regular"/>
                <a:cs typeface="Lato Regular"/>
              </a:rPr>
              <a:t>Thank You !</a:t>
            </a:r>
          </a:p>
          <a:p>
            <a:pPr algn="ctr"/>
            <a:endParaRPr lang="en-US" sz="4800" spc="20" dirty="0">
              <a:solidFill>
                <a:srgbClr val="002776"/>
              </a:solidFill>
              <a:latin typeface="Lato Regular"/>
              <a:cs typeface="Lato Regular"/>
            </a:endParaRPr>
          </a:p>
          <a:p>
            <a:pPr algn="ctr"/>
            <a:r>
              <a:rPr lang="en-US" sz="4800" spc="20" dirty="0">
                <a:solidFill>
                  <a:srgbClr val="002776"/>
                </a:solidFill>
                <a:latin typeface="Lato Regular"/>
                <a:cs typeface="Lato Regular"/>
              </a:rPr>
              <a:t>robbijon@ohsu.edu</a:t>
            </a:r>
          </a:p>
        </p:txBody>
      </p:sp>
    </p:spTree>
    <p:extLst>
      <p:ext uri="{BB962C8B-B14F-4D97-AF65-F5344CB8AC3E}">
        <p14:creationId xmlns:p14="http://schemas.microsoft.com/office/powerpoint/2010/main" val="415203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CDE55C-D65D-0E4B-AC38-ADA9959E9522}"/>
              </a:ext>
            </a:extLst>
          </p:cNvPr>
          <p:cNvSpPr txBox="1"/>
          <p:nvPr/>
        </p:nvSpPr>
        <p:spPr>
          <a:xfrm>
            <a:off x="304800" y="2187292"/>
            <a:ext cx="8534400" cy="3539430"/>
          </a:xfrm>
          <a:prstGeom prst="rect">
            <a:avLst/>
          </a:prstGeom>
          <a:noFill/>
        </p:spPr>
        <p:txBody>
          <a:bodyPr wrap="square" rtlCol="0">
            <a:spAutoFit/>
          </a:bodyPr>
          <a:lstStyle/>
          <a:p>
            <a:r>
              <a:rPr lang="en-US" sz="3200" dirty="0">
                <a:latin typeface="Noto Serif" panose="02020600060500020200" pitchFamily="18" charset="0"/>
                <a:ea typeface="Noto Serif" panose="02020600060500020200" pitchFamily="18" charset="0"/>
                <a:cs typeface="Noto Serif" panose="02020600060500020200" pitchFamily="18" charset="0"/>
              </a:rPr>
              <a:t>A set of practical strategies and ideas aimed at reducing negative consequences associated with drug use. </a:t>
            </a:r>
          </a:p>
          <a:p>
            <a:endParaRPr lang="en-US" sz="3200" dirty="0">
              <a:latin typeface="Noto Serif" panose="02020600060500020200" pitchFamily="18" charset="0"/>
              <a:ea typeface="Noto Serif" panose="02020600060500020200" pitchFamily="18" charset="0"/>
              <a:cs typeface="Noto Serif" panose="02020600060500020200" pitchFamily="18" charset="0"/>
            </a:endParaRPr>
          </a:p>
          <a:p>
            <a:r>
              <a:rPr lang="en-US" sz="3200" dirty="0">
                <a:latin typeface="Noto Serif" panose="02020600060500020200" pitchFamily="18" charset="0"/>
                <a:ea typeface="Noto Serif" panose="02020600060500020200" pitchFamily="18" charset="0"/>
                <a:cs typeface="Noto Serif" panose="02020600060500020200" pitchFamily="18" charset="0"/>
              </a:rPr>
              <a:t>Harm reduction is also a movement for social justice built on a belief in, and respect for, the rights of people who use drugs.</a:t>
            </a:r>
          </a:p>
        </p:txBody>
      </p:sp>
      <p:sp>
        <p:nvSpPr>
          <p:cNvPr id="3" name="TextBox 2">
            <a:extLst>
              <a:ext uri="{FF2B5EF4-FFF2-40B4-BE49-F238E27FC236}">
                <a16:creationId xmlns:a16="http://schemas.microsoft.com/office/drawing/2014/main" id="{904CD84F-7A99-9A42-B7E2-DF0B7E3DA6A2}"/>
              </a:ext>
            </a:extLst>
          </p:cNvPr>
          <p:cNvSpPr txBox="1"/>
          <p:nvPr/>
        </p:nvSpPr>
        <p:spPr>
          <a:xfrm>
            <a:off x="304800" y="452129"/>
            <a:ext cx="4161396" cy="769441"/>
          </a:xfrm>
          <a:prstGeom prst="rect">
            <a:avLst/>
          </a:prstGeom>
          <a:noFill/>
        </p:spPr>
        <p:txBody>
          <a:bodyPr wrap="none" rtlCol="0">
            <a:spAutoFit/>
          </a:bodyPr>
          <a:lstStyle/>
          <a:p>
            <a:r>
              <a:rPr lang="en-US" sz="4400" dirty="0">
                <a:solidFill>
                  <a:schemeClr val="accent4"/>
                </a:solidFill>
                <a:latin typeface="+mj-lt"/>
              </a:rPr>
              <a:t>Harm </a:t>
            </a:r>
            <a:r>
              <a:rPr lang="en-US" sz="4400" dirty="0">
                <a:solidFill>
                  <a:schemeClr val="accent3"/>
                </a:solidFill>
                <a:latin typeface="+mj-lt"/>
              </a:rPr>
              <a:t>Reduction</a:t>
            </a:r>
            <a:r>
              <a:rPr lang="en-US" sz="4400" dirty="0">
                <a:solidFill>
                  <a:schemeClr val="accent4"/>
                </a:solidFill>
                <a:latin typeface="+mj-lt"/>
              </a:rPr>
              <a:t>  </a:t>
            </a:r>
          </a:p>
        </p:txBody>
      </p:sp>
      <p:sp>
        <p:nvSpPr>
          <p:cNvPr id="4" name="TextBox 3">
            <a:extLst>
              <a:ext uri="{FF2B5EF4-FFF2-40B4-BE49-F238E27FC236}">
                <a16:creationId xmlns:a16="http://schemas.microsoft.com/office/drawing/2014/main" id="{57D425E8-D9AA-E04A-92BB-A60C0E395FD5}"/>
              </a:ext>
            </a:extLst>
          </p:cNvPr>
          <p:cNvSpPr txBox="1"/>
          <p:nvPr/>
        </p:nvSpPr>
        <p:spPr>
          <a:xfrm>
            <a:off x="4121663" y="6450496"/>
            <a:ext cx="5022337" cy="292388"/>
          </a:xfrm>
          <a:prstGeom prst="rect">
            <a:avLst/>
          </a:prstGeom>
          <a:noFill/>
        </p:spPr>
        <p:txBody>
          <a:bodyPr wrap="none" rtlCol="0">
            <a:spAutoFit/>
          </a:bodyPr>
          <a:lstStyle/>
          <a:p>
            <a:r>
              <a:rPr lang="en-US" sz="1300" dirty="0"/>
              <a:t>https://harmreduction.org/about-us/principles-of-harm-reduction/</a:t>
            </a:r>
          </a:p>
        </p:txBody>
      </p:sp>
    </p:spTree>
    <p:extLst>
      <p:ext uri="{BB962C8B-B14F-4D97-AF65-F5344CB8AC3E}">
        <p14:creationId xmlns:p14="http://schemas.microsoft.com/office/powerpoint/2010/main" val="106206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6F3B4C-309D-C74A-8344-C1BDFE3BFCE8}"/>
              </a:ext>
            </a:extLst>
          </p:cNvPr>
          <p:cNvSpPr>
            <a:spLocks noGrp="1"/>
          </p:cNvSpPr>
          <p:nvPr>
            <p:ph type="title"/>
          </p:nvPr>
        </p:nvSpPr>
        <p:spPr/>
        <p:txBody>
          <a:bodyPr/>
          <a:lstStyle/>
          <a:p>
            <a:pPr algn="l"/>
            <a:r>
              <a:rPr lang="en-US" dirty="0"/>
              <a:t>Harm reduction is also</a:t>
            </a:r>
          </a:p>
        </p:txBody>
      </p:sp>
      <p:sp>
        <p:nvSpPr>
          <p:cNvPr id="6" name="Content Placeholder 5">
            <a:extLst>
              <a:ext uri="{FF2B5EF4-FFF2-40B4-BE49-F238E27FC236}">
                <a16:creationId xmlns:a16="http://schemas.microsoft.com/office/drawing/2014/main" id="{275F4A91-4098-A342-ADDC-138D12C68245}"/>
              </a:ext>
            </a:extLst>
          </p:cNvPr>
          <p:cNvSpPr>
            <a:spLocks noGrp="1"/>
          </p:cNvSpPr>
          <p:nvPr>
            <p:ph idx="1"/>
          </p:nvPr>
        </p:nvSpPr>
        <p:spPr/>
        <p:txBody>
          <a:bodyPr/>
          <a:lstStyle/>
          <a:p>
            <a:r>
              <a:rPr lang="en-US" sz="2400" dirty="0"/>
              <a:t>Part of the continuum of care</a:t>
            </a:r>
          </a:p>
          <a:p>
            <a:r>
              <a:rPr lang="en-US" dirty="0"/>
              <a:t>Relationship building</a:t>
            </a:r>
            <a:endParaRPr lang="en-US" sz="2400" dirty="0"/>
          </a:p>
          <a:p>
            <a:r>
              <a:rPr lang="en-US" sz="2400" dirty="0"/>
              <a:t>Treatment</a:t>
            </a:r>
          </a:p>
          <a:p>
            <a:pPr marL="0" indent="0">
              <a:buNone/>
            </a:pPr>
            <a:endParaRPr lang="en-US" dirty="0"/>
          </a:p>
          <a:p>
            <a:endParaRPr lang="en-US" dirty="0"/>
          </a:p>
        </p:txBody>
      </p:sp>
    </p:spTree>
    <p:extLst>
      <p:ext uri="{BB962C8B-B14F-4D97-AF65-F5344CB8AC3E}">
        <p14:creationId xmlns:p14="http://schemas.microsoft.com/office/powerpoint/2010/main" val="271917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6987-607F-774D-91EB-A0ACF70C89D0}"/>
              </a:ext>
            </a:extLst>
          </p:cNvPr>
          <p:cNvSpPr>
            <a:spLocks noGrp="1"/>
          </p:cNvSpPr>
          <p:nvPr>
            <p:ph type="title"/>
          </p:nvPr>
        </p:nvSpPr>
        <p:spPr/>
        <p:txBody>
          <a:bodyPr/>
          <a:lstStyle/>
          <a:p>
            <a:pPr algn="l"/>
            <a:r>
              <a:rPr lang="en-US" dirty="0"/>
              <a:t>Harm reduction is not</a:t>
            </a:r>
          </a:p>
        </p:txBody>
      </p:sp>
      <p:sp>
        <p:nvSpPr>
          <p:cNvPr id="3" name="Content Placeholder 2">
            <a:extLst>
              <a:ext uri="{FF2B5EF4-FFF2-40B4-BE49-F238E27FC236}">
                <a16:creationId xmlns:a16="http://schemas.microsoft.com/office/drawing/2014/main" id="{0AD838E9-32D6-B54E-9DDE-F95024A6101D}"/>
              </a:ext>
            </a:extLst>
          </p:cNvPr>
          <p:cNvSpPr>
            <a:spLocks noGrp="1"/>
          </p:cNvSpPr>
          <p:nvPr>
            <p:ph idx="1"/>
          </p:nvPr>
        </p:nvSpPr>
        <p:spPr/>
        <p:txBody>
          <a:bodyPr>
            <a:normAutofit/>
          </a:bodyPr>
          <a:lstStyle/>
          <a:p>
            <a:r>
              <a:rPr lang="en-US" sz="2800" dirty="0"/>
              <a:t>What we do when nothing else works</a:t>
            </a:r>
          </a:p>
          <a:p>
            <a:r>
              <a:rPr lang="en-US" sz="2800" dirty="0"/>
              <a:t>Encouraging people to use drugs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pPr marL="0" indent="0">
              <a:buNone/>
            </a:pPr>
            <a:endParaRPr lang="en-US" sz="2800" dirty="0"/>
          </a:p>
          <a:p>
            <a:endParaRPr lang="en-US" sz="3600" dirty="0"/>
          </a:p>
        </p:txBody>
      </p:sp>
      <p:pic>
        <p:nvPicPr>
          <p:cNvPr id="1026" name="Picture 2" descr="https://miro.medium.com/max/898/1*SX_XphsL941NBk2TRvzv9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836" y="3602139"/>
            <a:ext cx="5685721" cy="248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3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Discuss</a:t>
            </a:r>
          </a:p>
        </p:txBody>
      </p:sp>
      <p:sp>
        <p:nvSpPr>
          <p:cNvPr id="3" name="Content Placeholder 2"/>
          <p:cNvSpPr>
            <a:spLocks noGrp="1"/>
          </p:cNvSpPr>
          <p:nvPr>
            <p:ph idx="1"/>
          </p:nvPr>
        </p:nvSpPr>
        <p:spPr/>
        <p:txBody>
          <a:bodyPr/>
          <a:lstStyle/>
          <a:p>
            <a:pPr marL="0" indent="0">
              <a:buNone/>
            </a:pPr>
            <a:r>
              <a:rPr lang="en-US" dirty="0"/>
              <a:t>What harms most concern you?</a:t>
            </a:r>
          </a:p>
          <a:p>
            <a:pPr marL="0" indent="0">
              <a:buNone/>
            </a:pPr>
            <a:endParaRPr lang="en-US" dirty="0"/>
          </a:p>
          <a:p>
            <a:pPr marL="0" indent="0">
              <a:buNone/>
            </a:pPr>
            <a:endParaRPr lang="en-US" dirty="0"/>
          </a:p>
          <a:p>
            <a:pPr marL="0" indent="0">
              <a:buNone/>
            </a:pPr>
            <a:r>
              <a:rPr lang="en-US" dirty="0"/>
              <a:t>I know you aren’t planning on using again, but can we discuss what would happen if you did?</a:t>
            </a:r>
          </a:p>
          <a:p>
            <a:endParaRPr lang="en-US" dirty="0"/>
          </a:p>
        </p:txBody>
      </p:sp>
    </p:spTree>
    <p:extLst>
      <p:ext uri="{BB962C8B-B14F-4D97-AF65-F5344CB8AC3E}">
        <p14:creationId xmlns:p14="http://schemas.microsoft.com/office/powerpoint/2010/main" val="105387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Naloxone Eligibility</a:t>
            </a:r>
          </a:p>
        </p:txBody>
      </p:sp>
      <p:sp>
        <p:nvSpPr>
          <p:cNvPr id="3" name="Content Placeholder 2"/>
          <p:cNvSpPr>
            <a:spLocks noGrp="1"/>
          </p:cNvSpPr>
          <p:nvPr>
            <p:ph idx="1"/>
          </p:nvPr>
        </p:nvSpPr>
        <p:spPr/>
        <p:txBody>
          <a:bodyPr/>
          <a:lstStyle/>
          <a:p>
            <a:r>
              <a:rPr lang="en-US" dirty="0"/>
              <a:t>h/o OUD, h/o overdose</a:t>
            </a:r>
          </a:p>
          <a:p>
            <a:r>
              <a:rPr lang="en-US" dirty="0"/>
              <a:t>MEDD &gt; 50, opioids + benzos</a:t>
            </a:r>
          </a:p>
          <a:p>
            <a:r>
              <a:rPr lang="en-US" dirty="0"/>
              <a:t>Concern for friends, family</a:t>
            </a:r>
          </a:p>
          <a:p>
            <a:r>
              <a:rPr lang="en-US" dirty="0"/>
              <a:t>Community safety</a:t>
            </a:r>
          </a:p>
        </p:txBody>
      </p:sp>
      <p:sp>
        <p:nvSpPr>
          <p:cNvPr id="4" name="TextBox 3"/>
          <p:cNvSpPr txBox="1"/>
          <p:nvPr/>
        </p:nvSpPr>
        <p:spPr>
          <a:xfrm>
            <a:off x="5203434" y="6565612"/>
            <a:ext cx="3940566" cy="292388"/>
          </a:xfrm>
          <a:prstGeom prst="rect">
            <a:avLst/>
          </a:prstGeom>
          <a:noFill/>
        </p:spPr>
        <p:txBody>
          <a:bodyPr wrap="none" rtlCol="0">
            <a:spAutoFit/>
          </a:bodyPr>
          <a:lstStyle/>
          <a:p>
            <a:r>
              <a:rPr lang="en-US" sz="1300" dirty="0">
                <a:hlinkClick r:id="rId2"/>
              </a:rPr>
              <a:t>https://www.cdc.gov/vitalsigns/naloxone/index.html</a:t>
            </a:r>
            <a:endParaRPr lang="en-US" sz="1300" dirty="0"/>
          </a:p>
        </p:txBody>
      </p:sp>
    </p:spTree>
    <p:extLst>
      <p:ext uri="{BB962C8B-B14F-4D97-AF65-F5344CB8AC3E}">
        <p14:creationId xmlns:p14="http://schemas.microsoft.com/office/powerpoint/2010/main" val="122665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cdc.gov/drugoverdose/images/epidemic/3WavesOfTheRiseInOpioidOverdoseDeath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07" y="559469"/>
            <a:ext cx="8439150"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81667"/>
      </p:ext>
    </p:extLst>
  </p:cSld>
  <p:clrMapOvr>
    <a:masterClrMapping/>
  </p:clrMapOvr>
</p:sld>
</file>

<file path=ppt/theme/theme1.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3589</TotalTime>
  <Words>934</Words>
  <Application>Microsoft Office PowerPoint</Application>
  <PresentationFormat>On-screen Show (4:3)</PresentationFormat>
  <Paragraphs>176</Paragraphs>
  <Slides>31</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Lato</vt:lpstr>
      <vt:lpstr>Lato Light</vt:lpstr>
      <vt:lpstr>Lato Regular</vt:lpstr>
      <vt:lpstr>Noto</vt:lpstr>
      <vt:lpstr>Noto Serif</vt:lpstr>
      <vt:lpstr>White Slide, No Logo</vt:lpstr>
      <vt:lpstr>Gray Slide with Logo</vt:lpstr>
      <vt:lpstr>Gray Slide No Logo</vt:lpstr>
      <vt:lpstr>PowerPoint Presentation</vt:lpstr>
      <vt:lpstr>Disclosures</vt:lpstr>
      <vt:lpstr>Learning Objectives</vt:lpstr>
      <vt:lpstr>PowerPoint Presentation</vt:lpstr>
      <vt:lpstr>Harm reduction is also</vt:lpstr>
      <vt:lpstr>Harm reduction is not</vt:lpstr>
      <vt:lpstr>How to Discuss</vt:lpstr>
      <vt:lpstr>Naloxone Eligibility</vt:lpstr>
      <vt:lpstr>PowerPoint Presentation</vt:lpstr>
      <vt:lpstr>Overdose Prevention</vt:lpstr>
      <vt:lpstr>Safe Storage</vt:lpstr>
      <vt:lpstr>PowerPoint Presentation</vt:lpstr>
      <vt:lpstr>Injection Technique</vt:lpstr>
      <vt:lpstr>Syringe Exchange</vt:lpstr>
      <vt:lpstr>No shows</vt:lpstr>
      <vt:lpstr>Active use, polysubstance use</vt:lpstr>
      <vt:lpstr>PowerPoint Presentation</vt:lpstr>
      <vt:lpstr>Infections in SUD</vt:lpstr>
      <vt:lpstr>1st Visit Labs</vt:lpstr>
      <vt:lpstr>2nd Visit: Review and Take Action</vt:lpstr>
      <vt:lpstr>PowerPoint Presentation</vt:lpstr>
      <vt:lpstr>Lab Frequency </vt:lpstr>
      <vt:lpstr>3rd Visit: Vaccines, sexual hx</vt:lpstr>
      <vt:lpstr>PowerPoint Presentation</vt:lpstr>
      <vt:lpstr>PrEP: Indications</vt:lpstr>
      <vt:lpstr>PowerPoint Presentation</vt:lpstr>
      <vt:lpstr>Contraception</vt:lpstr>
      <vt:lpstr>Dental Health</vt:lpstr>
      <vt:lpstr>PowerPoint Presentation</vt:lpstr>
      <vt:lpstr>Conclusions</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Maranda Varsik</cp:lastModifiedBy>
  <cp:revision>519</cp:revision>
  <dcterms:created xsi:type="dcterms:W3CDTF">2015-05-18T16:26:35Z</dcterms:created>
  <dcterms:modified xsi:type="dcterms:W3CDTF">2019-10-07T20:40:57Z</dcterms:modified>
</cp:coreProperties>
</file>